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58" r:id="rId5"/>
    <p:sldId id="260" r:id="rId6"/>
    <p:sldId id="269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icksan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TH8mSb1gcRgG6nAk1q/f8yY/QT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9DA30D-C761-04BC-25FB-236BB08F70F3}" name="Taylor Morton" initials="TM" userId="S::tmorton@equitas.org::430b1ca2-5a9d-457e-b93e-51c4e8d0fd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C42CB-005C-41D5-AB31-D7C12BCFEC0C}" v="4" dt="2021-09-22T16:52:3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04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inburnaby.ca/2019/11/burnaby-childrens-charter-endors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42900" y="355600"/>
            <a:ext cx="11563350" cy="6159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0C587584-995F-4A4D-9785-595F5E041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b="8361"/>
          <a:stretch/>
        </p:blipFill>
        <p:spPr bwMode="auto">
          <a:xfrm>
            <a:off x="1637780" y="355600"/>
            <a:ext cx="9310976" cy="6146800"/>
          </a:xfrm>
          <a:prstGeom prst="rect">
            <a:avLst/>
          </a:prstGeom>
          <a:noFill/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145971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icksand"/>
              <a:buNone/>
            </a:pPr>
            <a:r>
              <a:rPr lang="en-CA" b="1" dirty="0">
                <a:latin typeface="Quicksand"/>
                <a:ea typeface="Quicksand"/>
                <a:cs typeface="Quicksand"/>
                <a:sym typeface="Quicksand"/>
              </a:rPr>
              <a:t>The Right to Be Heard and Express Yourself</a:t>
            </a:r>
            <a:endParaRPr b="1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39393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latin typeface="Quicksand"/>
                <a:ea typeface="Quicksand"/>
                <a:cs typeface="Quicksand"/>
                <a:sym typeface="Quicksand"/>
              </a:rPr>
              <a:t>Burnaby Charter Action Plan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latin typeface="Quicksand"/>
                <a:ea typeface="Quicksand"/>
                <a:cs typeface="Quicksand"/>
                <a:sym typeface="Quicksand"/>
              </a:rPr>
              <a:t>2021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5985279" y="954306"/>
            <a:ext cx="4566013" cy="49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The Burnaby Children’s Charter was developed in 2019 and included the voices of 250 children across Burnaby.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The Charter was developed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by the Burnaby Children’s Community table in partnership with Equitas a</a:t>
            </a:r>
            <a:r>
              <a:rPr lang="en-US" sz="1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nd is now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in the action planning stage, with 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  <a:hlinkClick r:id="rId3"/>
              </a:rPr>
              <a:t>multiple agencies</a:t>
            </a:r>
            <a:r>
              <a:rPr lang="en-US" sz="1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 having endorsed the Charter.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Quicksand" panose="020B0604020202020204" charset="0"/>
                <a:ea typeface="Calibri" panose="020F0502020204030204" pitchFamily="34" charset="0"/>
              </a:rPr>
              <a:t>This presentation is part of a year-long series where we will highlight the rights of the Charter each month and </a:t>
            </a:r>
            <a:r>
              <a:rPr lang="en-US" sz="1800" dirty="0">
                <a:latin typeface="Quicksand" panose="020B0604020202020204" charset="0"/>
                <a:ea typeface="Calibri" panose="020F0502020204030204" pitchFamily="34" charset="0"/>
              </a:rPr>
              <a:t>is intended </a:t>
            </a:r>
            <a:r>
              <a:rPr lang="en-US" sz="1800" dirty="0">
                <a:effectLst/>
                <a:latin typeface="Quicksand" panose="020B0604020202020204" charset="0"/>
                <a:ea typeface="Calibri" panose="020F0502020204030204" pitchFamily="34" charset="0"/>
              </a:rPr>
              <a:t>for adults who work with children and youth.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97" name="Google Shape;97;p2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2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4" y="419100"/>
            <a:ext cx="389196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14325" y="299782"/>
            <a:ext cx="11563350" cy="62424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003300" y="1667668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000" b="1" dirty="0">
                <a:latin typeface="Quicksand"/>
                <a:ea typeface="Quicksand"/>
                <a:cs typeface="Quicksand"/>
                <a:sym typeface="Quicksand"/>
              </a:rPr>
              <a:t>A few quotes gathered from children during the Charter creation process:</a:t>
            </a:r>
            <a:endParaRPr sz="4000" b="1"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1003300" y="2020887"/>
            <a:ext cx="10287000" cy="394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2400" dirty="0">
              <a:solidFill>
                <a:srgbClr val="000000"/>
              </a:solidFill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dirty="0">
              <a:solidFill>
                <a:srgbClr val="000000"/>
              </a:solidFill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“I like when the teacher writes my ideas down”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“Liste</a:t>
            </a:r>
            <a:r>
              <a:rPr lang="en-CA" sz="2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n to us, don’t ignore us.”</a:t>
            </a:r>
            <a:endParaRPr lang="en-US" sz="28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10" name="Google Shape;110;p3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6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14325" y="299782"/>
            <a:ext cx="11563350" cy="62424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003300" y="893763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5300" b="1" dirty="0">
                <a:latin typeface="Quicksand"/>
                <a:ea typeface="Quicksand"/>
                <a:cs typeface="Quicksand"/>
                <a:sym typeface="Quicksand"/>
              </a:rPr>
              <a:t>Explaining</a:t>
            </a:r>
            <a:r>
              <a:rPr lang="en-CA" dirty="0"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CA" b="1" dirty="0">
                <a:latin typeface="Quicksand"/>
                <a:ea typeface="Quicksand"/>
                <a:cs typeface="Quicksand"/>
                <a:sym typeface="Quicksand"/>
              </a:rPr>
              <a:t>the Right</a:t>
            </a:r>
            <a:endParaRPr b="1"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1003300" y="2020887"/>
            <a:ext cx="10287000" cy="394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Children </a:t>
            </a:r>
            <a:r>
              <a:rPr lang="en-CA" sz="2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had many recommendations for adults. They shared the need to feel heard, loved and supported by adults. They also expressed the importance of play and choice.</a:t>
            </a:r>
            <a:endParaRPr lang="en-CA" sz="2800" dirty="0">
              <a:solidFill>
                <a:srgbClr val="000000"/>
              </a:solidFill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800" dirty="0">
                <a:solidFill>
                  <a:srgbClr val="000000"/>
                </a:solidFill>
                <a:latin typeface="Quicksand" panose="020B0604020202020204" charset="0"/>
                <a:ea typeface="Calibri" panose="020F0502020204030204" pitchFamily="34" charset="0"/>
              </a:rPr>
              <a:t>Children have the right to be heard and express themselves in any way available to them. Adults have a responsibility to listen to children and take them seriously. </a:t>
            </a:r>
            <a:endParaRPr lang="en-US" sz="28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Quicksand" panose="020B0604020202020204" charset="0"/>
              <a:ea typeface="Calibri" panose="020F0502020204030204" pitchFamily="34" charset="0"/>
            </a:endParaRPr>
          </a:p>
        </p:txBody>
      </p:sp>
      <p:grpSp>
        <p:nvGrpSpPr>
          <p:cNvPr id="109" name="Google Shape;109;p3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10" name="Google Shape;110;p3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ctrTitle"/>
          </p:nvPr>
        </p:nvSpPr>
        <p:spPr>
          <a:xfrm>
            <a:off x="838876" y="1352092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800" b="1" dirty="0">
                <a:latin typeface="Quicksand"/>
                <a:ea typeface="Quicksand"/>
                <a:cs typeface="Quicksand"/>
                <a:sym typeface="Quicksand"/>
              </a:rPr>
              <a:t>Questions to think about or discuss:</a:t>
            </a:r>
            <a:endParaRPr sz="4800" b="1"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981075" y="2487107"/>
            <a:ext cx="10287000" cy="35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dirty="0">
              <a:latin typeface="Quicksand"/>
              <a:ea typeface="Quicksand"/>
              <a:cs typeface="Quicksand"/>
              <a:sym typeface="Quicksand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CA" dirty="0">
                <a:latin typeface="Quicksand"/>
                <a:ea typeface="Quicksand"/>
                <a:cs typeface="Quicksand"/>
                <a:sym typeface="Quicksand"/>
              </a:rPr>
              <a:t>What are you seeing in the community in relation to this right?</a:t>
            </a:r>
            <a:endParaRPr lang="en-CA" dirty="0">
              <a:ea typeface="Quicksand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endParaRPr lang="en-CA" dirty="0">
              <a:latin typeface="Quicksand"/>
              <a:ea typeface="Quicksand"/>
              <a:cs typeface="Quicksand"/>
              <a:sym typeface="Quicksand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CA" dirty="0">
                <a:latin typeface="Quicksand"/>
                <a:ea typeface="Quicksand"/>
                <a:cs typeface="Quicksand"/>
                <a:sym typeface="Quicksand"/>
              </a:rPr>
              <a:t>As an adult supporting children, what is your responsibility to this right?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endParaRPr lang="en-CA" dirty="0">
              <a:latin typeface="Quicksand"/>
              <a:ea typeface="Quicksand"/>
              <a:cs typeface="Quicksand"/>
              <a:sym typeface="Quicksand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CA" dirty="0">
                <a:latin typeface="Quicksand"/>
                <a:ea typeface="Quicksand"/>
                <a:cs typeface="Quicksand"/>
                <a:sym typeface="Quicksand"/>
              </a:rPr>
              <a:t>What strategies do you currently implement to foster environments where children feel safe to express themselves and to share their ideas and opinions?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34" name="Google Shape;134;p5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ctrTitle"/>
          </p:nvPr>
        </p:nvSpPr>
        <p:spPr>
          <a:xfrm>
            <a:off x="838876" y="1014162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CA" sz="4800" b="1" dirty="0">
                <a:latin typeface="Quicksand"/>
                <a:ea typeface="Quicksand"/>
                <a:cs typeface="Quicksand"/>
                <a:sym typeface="Quicksand"/>
              </a:rPr>
              <a:t>Best Practice</a:t>
            </a:r>
            <a:endParaRPr sz="4800" b="1"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981075" y="1958121"/>
            <a:ext cx="10287000" cy="355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</a:rPr>
              <a:t>In regards to protecting and promoting the rights of children, adults can consider a child’s best interests when making decisions that affect them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</a:rPr>
              <a:t>Before making decisions, adults can consult children on their ideas, concerns, opinions and questions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</a:rPr>
              <a:t>Adults can be transparent with children and explain the reason for decisions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Quicksand" panose="020B0604020202020204" charset="0"/>
              </a:rPr>
              <a:t>Adults can also incorporate choice and free play into their schedule, as requested by children through the Charter process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34" name="Google Shape;134;p5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67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>
            <a:off x="342900" y="355600"/>
            <a:ext cx="11563350" cy="611505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>
            <a:spLocks noGrp="1"/>
          </p:cNvSpPr>
          <p:nvPr>
            <p:ph type="ctrTitle"/>
          </p:nvPr>
        </p:nvSpPr>
        <p:spPr>
          <a:xfrm>
            <a:off x="1003300" y="893763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icksand"/>
              <a:buNone/>
            </a:pPr>
            <a:r>
              <a:rPr lang="en-US" sz="3600" b="1" dirty="0">
                <a:latin typeface="Quicksand" panose="020B0604020202020204" charset="0"/>
              </a:rPr>
              <a:t>For more information:</a:t>
            </a:r>
            <a:endParaRPr sz="4800" b="1" dirty="0"/>
          </a:p>
        </p:txBody>
      </p:sp>
      <p:sp>
        <p:nvSpPr>
          <p:cNvPr id="168" name="Google Shape;168;p8"/>
          <p:cNvSpPr txBox="1">
            <a:spLocks noGrp="1"/>
          </p:cNvSpPr>
          <p:nvPr>
            <p:ph type="subTitle" idx="1"/>
          </p:nvPr>
        </p:nvSpPr>
        <p:spPr>
          <a:xfrm>
            <a:off x="1003300" y="2020887"/>
            <a:ext cx="10287000" cy="394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Suzanne Vardy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Suzanne.Vardy@burnabyschools.ca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Safe and Caring Schools Team - Burnaby School District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Quicksand" panose="020B060402020202020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Sheri Brattston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Sheri.brattston@burnabyschools.ca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Managing Director, Community Education - Burnaby School District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Quicksand" panose="020B060402020202020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Gabriella Maio   -  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Quicksand" panose="020B0604020202020204" charset="0"/>
              </a:rPr>
              <a:t>Gabriella.Maio@gov.bc.ca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Quicksand" panose="020B0604020202020204" charset="0"/>
              </a:rPr>
              <a:t>Community Development Worker - Ministry of Children and Family Development </a:t>
            </a:r>
            <a:endParaRPr lang="en-US" b="1" dirty="0"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9" name="Google Shape;169;p8"/>
          <p:cNvGrpSpPr/>
          <p:nvPr/>
        </p:nvGrpSpPr>
        <p:grpSpPr>
          <a:xfrm>
            <a:off x="10640995" y="443169"/>
            <a:ext cx="1100831" cy="908923"/>
            <a:chOff x="10640995" y="443169"/>
            <a:chExt cx="1100831" cy="908923"/>
          </a:xfrm>
        </p:grpSpPr>
        <p:sp>
          <p:nvSpPr>
            <p:cNvPr id="170" name="Google Shape;170;p8"/>
            <p:cNvSpPr/>
            <p:nvPr/>
          </p:nvSpPr>
          <p:spPr>
            <a:xfrm rot="-4407344">
              <a:off x="10671175" y="653955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1342919">
              <a:off x="11385549" y="485109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4322394">
              <a:off x="11436350" y="1047750"/>
              <a:ext cx="273050" cy="2667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7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387</Words>
  <Application>Microsoft Office PowerPoint</Application>
  <PresentationFormat>Widescreen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Quicksand</vt:lpstr>
      <vt:lpstr>Arial</vt:lpstr>
      <vt:lpstr>Office Theme</vt:lpstr>
      <vt:lpstr>The Right to Be Heard and Express Yourself</vt:lpstr>
      <vt:lpstr>PowerPoint Presentation</vt:lpstr>
      <vt:lpstr>A few quotes gathered from children during the Charter creation process:</vt:lpstr>
      <vt:lpstr>Explaining the Right</vt:lpstr>
      <vt:lpstr>Questions to think about or discuss:</vt:lpstr>
      <vt:lpstr>Best Practice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to people who care about me</dc:title>
  <dc:creator>Taylor Morton</dc:creator>
  <cp:lastModifiedBy>Taylor Morton</cp:lastModifiedBy>
  <cp:revision>5</cp:revision>
  <dcterms:created xsi:type="dcterms:W3CDTF">2021-09-13T21:50:18Z</dcterms:created>
  <dcterms:modified xsi:type="dcterms:W3CDTF">2021-11-22T20:30:38Z</dcterms:modified>
</cp:coreProperties>
</file>