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12"/>
  </p:notesMasterIdLst>
  <p:sldIdLst>
    <p:sldId id="256" r:id="rId5"/>
    <p:sldId id="257" r:id="rId6"/>
    <p:sldId id="268" r:id="rId7"/>
    <p:sldId id="258" r:id="rId8"/>
    <p:sldId id="260" r:id="rId9"/>
    <p:sldId id="269" r:id="rId10"/>
    <p:sldId id="270"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Quicksand" pitchFamily="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TH8mSb1gcRgG6nAk1q/f8yY/QT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9DA30D-C761-04BC-25FB-236BB08F70F3}" name="Taylor Morton" initials="TM" userId="S::tmorton@equitas.org::430b1ca2-5a9d-457e-b93e-51c4e8d0fd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4DDCA-5BBB-432D-88E4-F13AFB3395D5}" v="1" dt="2022-03-03T22:23:05.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599"/>
  </p:normalViewPr>
  <p:slideViewPr>
    <p:cSldViewPr snapToGrid="0">
      <p:cViewPr varScale="1">
        <p:scale>
          <a:sx n="101" d="100"/>
          <a:sy n="101" d="100"/>
        </p:scale>
        <p:origin x="6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704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a:spLocks noGrp="1"/>
          </p:cNvSpPr>
          <p:nvPr>
            <p:ph type="pic" idx="2"/>
          </p:nvPr>
        </p:nvSpPr>
        <p:spPr>
          <a:xfrm>
            <a:off x="5183188" y="987425"/>
            <a:ext cx="6172200" cy="4873625"/>
          </a:xfrm>
          <a:prstGeom prst="rect">
            <a:avLst/>
          </a:prstGeom>
          <a:noFill/>
          <a:ln>
            <a:noFill/>
          </a:ln>
        </p:spPr>
      </p:sp>
      <p:sp>
        <p:nvSpPr>
          <p:cNvPr id="20" name="Google Shape;2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 name="Google Shape;2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idsinburnaby.ca/2019/11/burnaby-childrens-charter-endorse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42900" y="355600"/>
            <a:ext cx="11563350" cy="6159500"/>
          </a:xfrm>
          <a:prstGeom prst="rect">
            <a:avLst/>
          </a:prstGeom>
          <a:solidFill>
            <a:schemeClr val="lt1"/>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6" name="Picture 2" descr="Diagram&#10;&#10;Description automatically generated">
            <a:extLst>
              <a:ext uri="{FF2B5EF4-FFF2-40B4-BE49-F238E27FC236}">
                <a16:creationId xmlns:a16="http://schemas.microsoft.com/office/drawing/2014/main" id="{0C587584-995F-4A4D-9785-595F5E041217}"/>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t="6108" b="8361"/>
          <a:stretch/>
        </p:blipFill>
        <p:spPr bwMode="auto">
          <a:xfrm>
            <a:off x="1637780" y="355600"/>
            <a:ext cx="9310976" cy="6146800"/>
          </a:xfrm>
          <a:prstGeom prst="rect">
            <a:avLst/>
          </a:prstGeom>
          <a:noFill/>
        </p:spPr>
      </p:pic>
      <p:sp>
        <p:nvSpPr>
          <p:cNvPr id="86" name="Google Shape;86;p1"/>
          <p:cNvSpPr txBox="1">
            <a:spLocks noGrp="1"/>
          </p:cNvSpPr>
          <p:nvPr>
            <p:ph type="ctrTitle"/>
          </p:nvPr>
        </p:nvSpPr>
        <p:spPr>
          <a:xfrm>
            <a:off x="1524000" y="1459715"/>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Quicksand"/>
              <a:buNone/>
            </a:pPr>
            <a:r>
              <a:rPr lang="en-CA" b="1" dirty="0">
                <a:latin typeface="Quicksand"/>
                <a:ea typeface="Quicksand"/>
                <a:cs typeface="Quicksand"/>
                <a:sym typeface="Quicksand"/>
              </a:rPr>
              <a:t>Right to Healthy Food and Clean Water</a:t>
            </a:r>
            <a:endParaRPr b="1" dirty="0"/>
          </a:p>
        </p:txBody>
      </p:sp>
      <p:sp>
        <p:nvSpPr>
          <p:cNvPr id="87" name="Google Shape;87;p1"/>
          <p:cNvSpPr txBox="1">
            <a:spLocks noGrp="1"/>
          </p:cNvSpPr>
          <p:nvPr>
            <p:ph type="subTitle" idx="1"/>
          </p:nvPr>
        </p:nvSpPr>
        <p:spPr>
          <a:xfrm>
            <a:off x="1524000" y="3939390"/>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b="1" dirty="0">
                <a:latin typeface="Quicksand"/>
                <a:ea typeface="Quicksand"/>
                <a:cs typeface="Quicksand"/>
                <a:sym typeface="Quicksand"/>
              </a:rPr>
              <a:t>Burnaby Charter Action Plan</a:t>
            </a:r>
          </a:p>
          <a:p>
            <a:pPr marL="0" lvl="0" indent="0" algn="ctr" rtl="0">
              <a:lnSpc>
                <a:spcPct val="90000"/>
              </a:lnSpc>
              <a:spcBef>
                <a:spcPts val="0"/>
              </a:spcBef>
              <a:spcAft>
                <a:spcPts val="0"/>
              </a:spcAft>
              <a:buClr>
                <a:schemeClr val="dk1"/>
              </a:buClr>
              <a:buSzPts val="1800"/>
              <a:buNone/>
            </a:pPr>
            <a:r>
              <a:rPr lang="en-US" b="1" dirty="0">
                <a:latin typeface="Quicksand"/>
                <a:ea typeface="Quicksand"/>
                <a:cs typeface="Quicksand"/>
                <a:sym typeface="Quicksand"/>
              </a:rPr>
              <a:t>March 2022</a:t>
            </a:r>
            <a:endParaRPr b="1" dirty="0">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a:spLocks noGrp="1"/>
          </p:cNvSpPr>
          <p:nvPr>
            <p:ph type="body" idx="1"/>
          </p:nvPr>
        </p:nvSpPr>
        <p:spPr>
          <a:xfrm>
            <a:off x="5985279" y="954306"/>
            <a:ext cx="4566013" cy="4917637"/>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US" sz="1800" dirty="0">
                <a:solidFill>
                  <a:srgbClr val="000000"/>
                </a:solidFill>
                <a:effectLst/>
                <a:latin typeface="Quicksand" panose="020B0604020202020204" charset="0"/>
                <a:ea typeface="Calibri" panose="020F0502020204030204" pitchFamily="34" charset="0"/>
              </a:rPr>
              <a:t>The Burnaby Children’s Charter was developed in 2019 and included the voices of 250 children across Burnaby. </a:t>
            </a:r>
          </a:p>
          <a:p>
            <a:pPr marL="0" marR="0">
              <a:lnSpc>
                <a:spcPct val="107000"/>
              </a:lnSpc>
              <a:spcBef>
                <a:spcPts val="0"/>
              </a:spcBef>
              <a:spcAft>
                <a:spcPts val="800"/>
              </a:spcAft>
            </a:pPr>
            <a:r>
              <a:rPr lang="en-US" sz="1800" dirty="0">
                <a:solidFill>
                  <a:srgbClr val="000000"/>
                </a:solidFill>
                <a:effectLst/>
                <a:latin typeface="Quicksand" panose="020B0604020202020204" charset="0"/>
                <a:ea typeface="Calibri" panose="020F0502020204030204" pitchFamily="34" charset="0"/>
              </a:rPr>
              <a:t>The Charter was developed </a:t>
            </a:r>
            <a:r>
              <a:rPr lang="en-US" sz="1800" dirty="0">
                <a:solidFill>
                  <a:srgbClr val="000000"/>
                </a:solidFill>
                <a:latin typeface="Quicksand" panose="020B0604020202020204" charset="0"/>
                <a:ea typeface="Calibri" panose="020F0502020204030204" pitchFamily="34" charset="0"/>
              </a:rPr>
              <a:t>by the Burnaby Children’s Community table in partnership with Equitas a</a:t>
            </a:r>
            <a:r>
              <a:rPr lang="en-US" sz="1800" dirty="0">
                <a:solidFill>
                  <a:srgbClr val="000000"/>
                </a:solidFill>
                <a:effectLst/>
                <a:latin typeface="Quicksand" panose="020B0604020202020204" charset="0"/>
                <a:ea typeface="Calibri" panose="020F0502020204030204" pitchFamily="34" charset="0"/>
              </a:rPr>
              <a:t>nd is now </a:t>
            </a:r>
            <a:r>
              <a:rPr lang="en-US" sz="1800" dirty="0">
                <a:solidFill>
                  <a:srgbClr val="000000"/>
                </a:solidFill>
                <a:latin typeface="Quicksand" panose="020B0604020202020204" charset="0"/>
                <a:ea typeface="Calibri" panose="020F0502020204030204" pitchFamily="34" charset="0"/>
              </a:rPr>
              <a:t>in the action planning stage, with </a:t>
            </a:r>
            <a:r>
              <a:rPr lang="en-US" sz="1800" dirty="0">
                <a:solidFill>
                  <a:srgbClr val="000000"/>
                </a:solidFill>
                <a:latin typeface="Quicksand" panose="020B0604020202020204" charset="0"/>
                <a:ea typeface="Calibri" panose="020F0502020204030204" pitchFamily="34" charset="0"/>
                <a:hlinkClick r:id="rId3"/>
              </a:rPr>
              <a:t>multiple agencies</a:t>
            </a:r>
            <a:r>
              <a:rPr lang="en-US" sz="1800" dirty="0">
                <a:solidFill>
                  <a:srgbClr val="000000"/>
                </a:solidFill>
                <a:latin typeface="Quicksand" panose="020B0604020202020204" charset="0"/>
                <a:ea typeface="Calibri" panose="020F0502020204030204" pitchFamily="34" charset="0"/>
              </a:rPr>
              <a:t> having endorsed the Charter.</a:t>
            </a:r>
          </a:p>
          <a:p>
            <a:pPr marL="0" marR="0">
              <a:lnSpc>
                <a:spcPct val="107000"/>
              </a:lnSpc>
              <a:spcBef>
                <a:spcPts val="0"/>
              </a:spcBef>
              <a:spcAft>
                <a:spcPts val="800"/>
              </a:spcAft>
            </a:pPr>
            <a:r>
              <a:rPr lang="en-US" sz="1800" dirty="0">
                <a:effectLst/>
                <a:latin typeface="Quicksand" panose="020B0604020202020204" charset="0"/>
                <a:ea typeface="Calibri" panose="020F0502020204030204" pitchFamily="34" charset="0"/>
              </a:rPr>
              <a:t>This presentation is part of a year-long series where we will highlight the rights of the Charter each month and </a:t>
            </a:r>
            <a:r>
              <a:rPr lang="en-US" sz="1800" dirty="0">
                <a:latin typeface="Quicksand" panose="020B0604020202020204" charset="0"/>
                <a:ea typeface="Calibri" panose="020F0502020204030204" pitchFamily="34" charset="0"/>
              </a:rPr>
              <a:t>is intended </a:t>
            </a:r>
            <a:r>
              <a:rPr lang="en-US" sz="1800" dirty="0">
                <a:effectLst/>
                <a:latin typeface="Quicksand" panose="020B0604020202020204" charset="0"/>
                <a:ea typeface="Calibri" panose="020F0502020204030204" pitchFamily="34" charset="0"/>
              </a:rPr>
              <a:t>for adults who work with children and youth.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p:txBody>
      </p:sp>
      <p:grpSp>
        <p:nvGrpSpPr>
          <p:cNvPr id="96" name="Google Shape;96;p2"/>
          <p:cNvGrpSpPr/>
          <p:nvPr/>
        </p:nvGrpSpPr>
        <p:grpSpPr>
          <a:xfrm>
            <a:off x="10640995" y="443169"/>
            <a:ext cx="1100831" cy="908923"/>
            <a:chOff x="10640995" y="443169"/>
            <a:chExt cx="1100831" cy="908923"/>
          </a:xfrm>
        </p:grpSpPr>
        <p:sp>
          <p:nvSpPr>
            <p:cNvPr id="97" name="Google Shape;97;p2"/>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0" name="Google Shape;100;p2" descr="A picture containing timeline&#10;&#10;Description automatically generated"/>
          <p:cNvPicPr preferRelativeResize="0"/>
          <p:nvPr/>
        </p:nvPicPr>
        <p:blipFill rotWithShape="1">
          <a:blip r:embed="rId4">
            <a:alphaModFix/>
          </a:blip>
          <a:srcRect/>
          <a:stretch/>
        </p:blipFill>
        <p:spPr>
          <a:xfrm>
            <a:off x="1081654" y="419100"/>
            <a:ext cx="3891967" cy="601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3"/>
          <p:cNvSpPr/>
          <p:nvPr/>
        </p:nvSpPr>
        <p:spPr>
          <a:xfrm>
            <a:off x="314325" y="299782"/>
            <a:ext cx="11563350" cy="624242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txBox="1">
            <a:spLocks noGrp="1"/>
          </p:cNvSpPr>
          <p:nvPr>
            <p:ph type="ctrTitle"/>
          </p:nvPr>
        </p:nvSpPr>
        <p:spPr>
          <a:xfrm>
            <a:off x="1003300" y="1667668"/>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CA" sz="4000" b="1" dirty="0">
                <a:latin typeface="Quicksand"/>
                <a:ea typeface="Quicksand"/>
                <a:cs typeface="Quicksand"/>
                <a:sym typeface="Quicksand"/>
              </a:rPr>
              <a:t>A few quotes gathered from children during the Charter creation process:</a:t>
            </a:r>
            <a:endParaRPr sz="4000" b="1" dirty="0"/>
          </a:p>
        </p:txBody>
      </p:sp>
      <p:sp>
        <p:nvSpPr>
          <p:cNvPr id="108" name="Google Shape;108;p3"/>
          <p:cNvSpPr txBox="1">
            <a:spLocks noGrp="1"/>
          </p:cNvSpPr>
          <p:nvPr>
            <p:ph type="subTitle" idx="1"/>
          </p:nvPr>
        </p:nvSpPr>
        <p:spPr>
          <a:xfrm>
            <a:off x="1003300" y="2020887"/>
            <a:ext cx="10287000" cy="3943349"/>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endParaRPr lang="en-CA" sz="2400" dirty="0">
              <a:solidFill>
                <a:srgbClr val="000000"/>
              </a:solidFill>
              <a:effectLst/>
              <a:latin typeface="Quicksand" panose="020B0604020202020204" charset="0"/>
              <a:ea typeface="Calibri" panose="020F0502020204030204" pitchFamily="34" charset="0"/>
            </a:endParaRPr>
          </a:p>
          <a:p>
            <a:pPr marL="0" marR="0">
              <a:lnSpc>
                <a:spcPct val="107000"/>
              </a:lnSpc>
              <a:spcBef>
                <a:spcPts val="0"/>
              </a:spcBef>
              <a:spcAft>
                <a:spcPts val="800"/>
              </a:spcAft>
            </a:pPr>
            <a:endParaRPr lang="en-CA" dirty="0">
              <a:solidFill>
                <a:srgbClr val="000000"/>
              </a:solidFill>
              <a:latin typeface="Quicksand" panose="020B0604020202020204" charset="0"/>
              <a:ea typeface="Calibri" panose="020F0502020204030204" pitchFamily="34" charset="0"/>
            </a:endParaRPr>
          </a:p>
          <a:p>
            <a:pPr marL="0" marR="0">
              <a:lnSpc>
                <a:spcPct val="107000"/>
              </a:lnSpc>
              <a:spcBef>
                <a:spcPts val="0"/>
              </a:spcBef>
              <a:spcAft>
                <a:spcPts val="800"/>
              </a:spcAft>
            </a:pPr>
            <a:r>
              <a:rPr lang="en-US" sz="2800" dirty="0">
                <a:solidFill>
                  <a:srgbClr val="000000"/>
                </a:solidFill>
                <a:effectLst/>
                <a:latin typeface="Quicksand" panose="020B0604020202020204" charset="0"/>
                <a:ea typeface="Calibri" panose="020F0502020204030204" pitchFamily="34" charset="0"/>
              </a:rPr>
              <a:t>“I like to eat bananas.”</a:t>
            </a:r>
          </a:p>
          <a:p>
            <a:pPr marL="0" marR="0">
              <a:lnSpc>
                <a:spcPct val="107000"/>
              </a:lnSpc>
              <a:spcBef>
                <a:spcPts val="0"/>
              </a:spcBef>
              <a:spcAft>
                <a:spcPts val="800"/>
              </a:spcAft>
            </a:pPr>
            <a:endParaRPr lang="en-US" sz="2800" dirty="0">
              <a:solidFill>
                <a:srgbClr val="000000"/>
              </a:solidFill>
              <a:latin typeface="Quicksand" panose="020B0604020202020204" charset="0"/>
              <a:ea typeface="Calibri" panose="020F0502020204030204" pitchFamily="34" charset="0"/>
            </a:endParaRPr>
          </a:p>
          <a:p>
            <a:pPr marL="0" marR="0">
              <a:lnSpc>
                <a:spcPct val="107000"/>
              </a:lnSpc>
              <a:spcBef>
                <a:spcPts val="0"/>
              </a:spcBef>
              <a:spcAft>
                <a:spcPts val="800"/>
              </a:spcAft>
            </a:pPr>
            <a:r>
              <a:rPr lang="en-US" sz="2800" dirty="0">
                <a:solidFill>
                  <a:srgbClr val="000000"/>
                </a:solidFill>
                <a:effectLst/>
                <a:latin typeface="Quicksand" panose="020B0604020202020204" charset="0"/>
                <a:ea typeface="Calibri" panose="020F0502020204030204" pitchFamily="34" charset="0"/>
              </a:rPr>
              <a:t>“It’s good that there are stores in my community. We need food to grow big.”</a:t>
            </a:r>
          </a:p>
          <a:p>
            <a:pPr marL="0" marR="0">
              <a:lnSpc>
                <a:spcPct val="107000"/>
              </a:lnSpc>
              <a:spcBef>
                <a:spcPts val="0"/>
              </a:spcBef>
              <a:spcAft>
                <a:spcPts val="800"/>
              </a:spcAft>
            </a:pPr>
            <a:endParaRPr lang="en-US" sz="2800" dirty="0">
              <a:solidFill>
                <a:srgbClr val="000000"/>
              </a:solidFill>
              <a:latin typeface="Quicksand" panose="020B0604020202020204" charset="0"/>
              <a:ea typeface="Calibri" panose="020F0502020204030204" pitchFamily="34" charset="0"/>
            </a:endParaRPr>
          </a:p>
          <a:p>
            <a:pPr marL="0" marR="0">
              <a:lnSpc>
                <a:spcPct val="107000"/>
              </a:lnSpc>
              <a:spcBef>
                <a:spcPts val="0"/>
              </a:spcBef>
              <a:spcAft>
                <a:spcPts val="800"/>
              </a:spcAft>
            </a:pPr>
            <a:endParaRPr lang="en-US" sz="2800" dirty="0">
              <a:effectLst/>
              <a:latin typeface="Quicksand" panose="020B0604020202020204" charset="0"/>
              <a:ea typeface="Calibri" panose="020F0502020204030204" pitchFamily="34" charset="0"/>
            </a:endParaRPr>
          </a:p>
        </p:txBody>
      </p:sp>
      <p:grpSp>
        <p:nvGrpSpPr>
          <p:cNvPr id="109" name="Google Shape;109;p3"/>
          <p:cNvGrpSpPr/>
          <p:nvPr/>
        </p:nvGrpSpPr>
        <p:grpSpPr>
          <a:xfrm>
            <a:off x="10640995" y="443169"/>
            <a:ext cx="1100831" cy="908923"/>
            <a:chOff x="10640995" y="443169"/>
            <a:chExt cx="1100831" cy="908923"/>
          </a:xfrm>
        </p:grpSpPr>
        <p:sp>
          <p:nvSpPr>
            <p:cNvPr id="110" name="Google Shape;110;p3"/>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566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3"/>
          <p:cNvSpPr/>
          <p:nvPr/>
        </p:nvSpPr>
        <p:spPr>
          <a:xfrm>
            <a:off x="314325" y="299782"/>
            <a:ext cx="11563350" cy="624242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txBox="1">
            <a:spLocks noGrp="1"/>
          </p:cNvSpPr>
          <p:nvPr>
            <p:ph type="ctrTitle"/>
          </p:nvPr>
        </p:nvSpPr>
        <p:spPr>
          <a:xfrm>
            <a:off x="1003300" y="893763"/>
            <a:ext cx="9144000" cy="7064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Quicksand"/>
              <a:buNone/>
            </a:pPr>
            <a:r>
              <a:rPr lang="en-CA" sz="5300" b="1" dirty="0">
                <a:latin typeface="Quicksand"/>
                <a:ea typeface="Quicksand"/>
                <a:cs typeface="Quicksand"/>
                <a:sym typeface="Quicksand"/>
              </a:rPr>
              <a:t>Explaining</a:t>
            </a:r>
            <a:r>
              <a:rPr lang="en-CA" dirty="0">
                <a:latin typeface="Quicksand"/>
                <a:ea typeface="Quicksand"/>
                <a:cs typeface="Quicksand"/>
                <a:sym typeface="Quicksand"/>
              </a:rPr>
              <a:t> </a:t>
            </a:r>
            <a:r>
              <a:rPr lang="en-CA" b="1" dirty="0">
                <a:latin typeface="Quicksand"/>
                <a:ea typeface="Quicksand"/>
                <a:cs typeface="Quicksand"/>
                <a:sym typeface="Quicksand"/>
              </a:rPr>
              <a:t>the Right</a:t>
            </a:r>
            <a:endParaRPr b="1" dirty="0"/>
          </a:p>
        </p:txBody>
      </p:sp>
      <p:sp>
        <p:nvSpPr>
          <p:cNvPr id="108" name="Google Shape;108;p3"/>
          <p:cNvSpPr txBox="1">
            <a:spLocks noGrp="1"/>
          </p:cNvSpPr>
          <p:nvPr>
            <p:ph type="subTitle" idx="1"/>
          </p:nvPr>
        </p:nvSpPr>
        <p:spPr>
          <a:xfrm>
            <a:off x="1003300" y="2020887"/>
            <a:ext cx="10287000" cy="3943349"/>
          </a:xfrm>
          <a:prstGeom prst="rect">
            <a:avLst/>
          </a:prstGeom>
          <a:noFill/>
          <a:ln>
            <a:noFill/>
          </a:ln>
        </p:spPr>
        <p:txBody>
          <a:bodyPr spcFirstLastPara="1" wrap="square" lIns="91425" tIns="45700" rIns="91425" bIns="45700" anchor="t" anchorCtr="0">
            <a:normAutofit fontScale="92500"/>
          </a:bodyPr>
          <a:lstStyle/>
          <a:p>
            <a:pPr marL="0" algn="l">
              <a:lnSpc>
                <a:spcPct val="107000"/>
              </a:lnSpc>
              <a:spcBef>
                <a:spcPts val="0"/>
              </a:spcBef>
              <a:spcAft>
                <a:spcPts val="800"/>
              </a:spcAft>
            </a:pPr>
            <a:r>
              <a:rPr lang="en-US" sz="2800" dirty="0">
                <a:solidFill>
                  <a:srgbClr val="000000"/>
                </a:solidFill>
                <a:latin typeface="Quicksand" panose="020B0604020202020204" charset="0"/>
                <a:ea typeface="Calibri" panose="020F0502020204030204" pitchFamily="34" charset="0"/>
              </a:rPr>
              <a:t>During the Charter process, children brought up their desire to have healthy food options available to them at home and in the community. They mentioned places that make them feel connected in their community, which include grocery stores or ice cream shops. </a:t>
            </a:r>
            <a:endParaRPr lang="en-US" sz="2800" dirty="0">
              <a:latin typeface="Quicksand" panose="020B0604020202020204" charset="0"/>
              <a:ea typeface="Calibri" panose="020F0502020204030204" pitchFamily="34" charset="0"/>
            </a:endParaRPr>
          </a:p>
          <a:p>
            <a:pPr marL="0" marR="0" algn="l">
              <a:lnSpc>
                <a:spcPct val="107000"/>
              </a:lnSpc>
              <a:spcBef>
                <a:spcPts val="0"/>
              </a:spcBef>
              <a:spcAft>
                <a:spcPts val="800"/>
              </a:spcAft>
            </a:pPr>
            <a:endParaRPr lang="en-US" sz="2800" dirty="0">
              <a:solidFill>
                <a:srgbClr val="000000"/>
              </a:solidFill>
              <a:effectLst/>
              <a:latin typeface="Quicksand" panose="020B0604020202020204" charset="0"/>
              <a:ea typeface="Calibri" panose="020F0502020204030204" pitchFamily="34" charset="0"/>
            </a:endParaRPr>
          </a:p>
          <a:p>
            <a:pPr marL="0" marR="0" algn="l">
              <a:lnSpc>
                <a:spcPct val="107000"/>
              </a:lnSpc>
              <a:spcBef>
                <a:spcPts val="0"/>
              </a:spcBef>
              <a:spcAft>
                <a:spcPts val="800"/>
              </a:spcAft>
            </a:pPr>
            <a:r>
              <a:rPr lang="en-US" sz="2800" dirty="0">
                <a:solidFill>
                  <a:srgbClr val="000000"/>
                </a:solidFill>
                <a:latin typeface="Quicksand" panose="020B0604020202020204" charset="0"/>
                <a:ea typeface="Calibri" panose="020F0502020204030204" pitchFamily="34" charset="0"/>
              </a:rPr>
              <a:t>They frequently shared that they believe healthy food and clean water are things that help them grow up happy and healthy. </a:t>
            </a:r>
            <a:endParaRPr lang="en-US" sz="2400" dirty="0">
              <a:effectLst/>
              <a:latin typeface="Quicksand" panose="020B0604020202020204" charset="0"/>
              <a:ea typeface="Calibri" panose="020F0502020204030204" pitchFamily="34" charset="0"/>
            </a:endParaRPr>
          </a:p>
        </p:txBody>
      </p:sp>
      <p:grpSp>
        <p:nvGrpSpPr>
          <p:cNvPr id="109" name="Google Shape;109;p3"/>
          <p:cNvGrpSpPr/>
          <p:nvPr/>
        </p:nvGrpSpPr>
        <p:grpSpPr>
          <a:xfrm>
            <a:off x="10640995" y="443169"/>
            <a:ext cx="1100831" cy="908923"/>
            <a:chOff x="10640995" y="443169"/>
            <a:chExt cx="1100831" cy="908923"/>
          </a:xfrm>
        </p:grpSpPr>
        <p:sp>
          <p:nvSpPr>
            <p:cNvPr id="110" name="Google Shape;110;p3"/>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5"/>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5"/>
          <p:cNvSpPr txBox="1">
            <a:spLocks noGrp="1"/>
          </p:cNvSpPr>
          <p:nvPr>
            <p:ph type="ctrTitle"/>
          </p:nvPr>
        </p:nvSpPr>
        <p:spPr>
          <a:xfrm>
            <a:off x="838876" y="1352092"/>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CA" sz="4800" b="1" dirty="0">
                <a:latin typeface="Quicksand"/>
                <a:ea typeface="Quicksand"/>
                <a:cs typeface="Quicksand"/>
                <a:sym typeface="Quicksand"/>
              </a:rPr>
              <a:t>Questions to think about or discuss:</a:t>
            </a:r>
            <a:endParaRPr sz="4800" b="1" dirty="0"/>
          </a:p>
        </p:txBody>
      </p:sp>
      <p:sp>
        <p:nvSpPr>
          <p:cNvPr id="132" name="Google Shape;132;p5"/>
          <p:cNvSpPr txBox="1">
            <a:spLocks noGrp="1"/>
          </p:cNvSpPr>
          <p:nvPr>
            <p:ph type="subTitle" idx="1"/>
          </p:nvPr>
        </p:nvSpPr>
        <p:spPr>
          <a:xfrm>
            <a:off x="981075" y="2487107"/>
            <a:ext cx="10287000" cy="35549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lang="en-CA" dirty="0">
              <a:latin typeface="Quicksand"/>
              <a:ea typeface="Quicksand"/>
              <a:cs typeface="Quicksand"/>
              <a:sym typeface="Quicksand"/>
            </a:endParaRPr>
          </a:p>
          <a:p>
            <a:pPr lvl="0" indent="-457200" algn="l" rtl="0">
              <a:lnSpc>
                <a:spcPct val="90000"/>
              </a:lnSpc>
              <a:spcBef>
                <a:spcPts val="0"/>
              </a:spcBef>
              <a:spcAft>
                <a:spcPts val="0"/>
              </a:spcAft>
              <a:buClr>
                <a:schemeClr val="dk1"/>
              </a:buClr>
              <a:buSzPts val="2400"/>
              <a:buFont typeface="+mj-lt"/>
              <a:buAutoNum type="arabicPeriod"/>
            </a:pPr>
            <a:r>
              <a:rPr lang="en-CA" dirty="0">
                <a:latin typeface="Quicksand"/>
                <a:ea typeface="Quicksand"/>
                <a:cs typeface="Quicksand"/>
                <a:sym typeface="Quicksand"/>
              </a:rPr>
              <a:t>What are you seeing in the community in relation to this right?</a:t>
            </a:r>
            <a:endParaRPr lang="en-CA" dirty="0">
              <a:ea typeface="Quicksand"/>
            </a:endParaRPr>
          </a:p>
          <a:p>
            <a:pPr lvl="0" indent="-457200" algn="l" rtl="0">
              <a:lnSpc>
                <a:spcPct val="90000"/>
              </a:lnSpc>
              <a:spcBef>
                <a:spcPts val="0"/>
              </a:spcBef>
              <a:spcAft>
                <a:spcPts val="0"/>
              </a:spcAft>
              <a:buClr>
                <a:schemeClr val="dk1"/>
              </a:buClr>
              <a:buSzPts val="2400"/>
              <a:buFont typeface="+mj-lt"/>
              <a:buAutoNum type="arabicPeriod"/>
            </a:pPr>
            <a:endParaRPr lang="en-CA" dirty="0">
              <a:latin typeface="Quicksand"/>
              <a:ea typeface="Quicksand"/>
              <a:cs typeface="Quicksand"/>
              <a:sym typeface="Quicksand"/>
            </a:endParaRPr>
          </a:p>
          <a:p>
            <a:pPr lvl="0" indent="-457200" algn="l" rtl="0">
              <a:lnSpc>
                <a:spcPct val="90000"/>
              </a:lnSpc>
              <a:spcBef>
                <a:spcPts val="0"/>
              </a:spcBef>
              <a:spcAft>
                <a:spcPts val="0"/>
              </a:spcAft>
              <a:buClr>
                <a:schemeClr val="dk1"/>
              </a:buClr>
              <a:buSzPts val="2400"/>
              <a:buFont typeface="+mj-lt"/>
              <a:buAutoNum type="arabicPeriod"/>
            </a:pPr>
            <a:r>
              <a:rPr lang="en-CA" dirty="0">
                <a:latin typeface="Quicksand"/>
                <a:ea typeface="Quicksand"/>
                <a:cs typeface="Quicksand"/>
                <a:sym typeface="Quicksand"/>
              </a:rPr>
              <a:t>As an adult supporting children, what is your responsibility to this right? </a:t>
            </a:r>
          </a:p>
          <a:p>
            <a:pPr lvl="0" indent="-457200" algn="l" rtl="0">
              <a:lnSpc>
                <a:spcPct val="90000"/>
              </a:lnSpc>
              <a:spcBef>
                <a:spcPts val="0"/>
              </a:spcBef>
              <a:spcAft>
                <a:spcPts val="0"/>
              </a:spcAft>
              <a:buClr>
                <a:schemeClr val="dk1"/>
              </a:buClr>
              <a:buSzPts val="2400"/>
              <a:buFont typeface="+mj-lt"/>
              <a:buAutoNum type="arabicPeriod"/>
            </a:pPr>
            <a:endParaRPr lang="en-CA" dirty="0">
              <a:latin typeface="Quicksand"/>
              <a:ea typeface="Quicksand"/>
              <a:cs typeface="Quicksand"/>
              <a:sym typeface="Quicksand"/>
            </a:endParaRPr>
          </a:p>
          <a:p>
            <a:pPr lvl="0" indent="-457200" algn="l" rtl="0">
              <a:lnSpc>
                <a:spcPct val="90000"/>
              </a:lnSpc>
              <a:spcBef>
                <a:spcPts val="0"/>
              </a:spcBef>
              <a:spcAft>
                <a:spcPts val="0"/>
              </a:spcAft>
              <a:buClr>
                <a:schemeClr val="dk1"/>
              </a:buClr>
              <a:buSzPts val="2400"/>
              <a:buFont typeface="+mj-lt"/>
              <a:buAutoNum type="arabicPeriod"/>
            </a:pPr>
            <a:r>
              <a:rPr lang="en-CA" dirty="0">
                <a:latin typeface="Quicksand"/>
                <a:ea typeface="Quicksand"/>
                <a:cs typeface="Quicksand"/>
                <a:sym typeface="Quicksand"/>
              </a:rPr>
              <a:t>What practices, if any, do you currently implement in regards to this right (for example, offering snacks or meals)?</a:t>
            </a:r>
            <a:endParaRPr lang="en-CA" b="1" dirty="0">
              <a:latin typeface="Quicksand"/>
              <a:ea typeface="Quicksand"/>
              <a:cs typeface="Quicksand"/>
              <a:sym typeface="Quicksand"/>
            </a:endParaRPr>
          </a:p>
        </p:txBody>
      </p:sp>
      <p:grpSp>
        <p:nvGrpSpPr>
          <p:cNvPr id="133" name="Google Shape;133;p5"/>
          <p:cNvGrpSpPr/>
          <p:nvPr/>
        </p:nvGrpSpPr>
        <p:grpSpPr>
          <a:xfrm>
            <a:off x="10640995" y="443169"/>
            <a:ext cx="1100831" cy="908923"/>
            <a:chOff x="10640995" y="443169"/>
            <a:chExt cx="1100831" cy="908923"/>
          </a:xfrm>
        </p:grpSpPr>
        <p:sp>
          <p:nvSpPr>
            <p:cNvPr id="134" name="Google Shape;134;p5"/>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5"/>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5"/>
          <p:cNvSpPr txBox="1">
            <a:spLocks noGrp="1"/>
          </p:cNvSpPr>
          <p:nvPr>
            <p:ph type="ctrTitle"/>
          </p:nvPr>
        </p:nvSpPr>
        <p:spPr>
          <a:xfrm>
            <a:off x="838876" y="1014162"/>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CA" sz="4800" b="1" dirty="0">
                <a:latin typeface="Quicksand"/>
                <a:ea typeface="Quicksand"/>
                <a:cs typeface="Quicksand"/>
                <a:sym typeface="Quicksand"/>
              </a:rPr>
              <a:t>Best Practice</a:t>
            </a:r>
            <a:endParaRPr sz="4800" b="1" dirty="0"/>
          </a:p>
        </p:txBody>
      </p:sp>
      <p:sp>
        <p:nvSpPr>
          <p:cNvPr id="132" name="Google Shape;132;p5"/>
          <p:cNvSpPr txBox="1">
            <a:spLocks noGrp="1"/>
          </p:cNvSpPr>
          <p:nvPr>
            <p:ph type="subTitle" idx="1"/>
          </p:nvPr>
        </p:nvSpPr>
        <p:spPr>
          <a:xfrm>
            <a:off x="981075" y="1958121"/>
            <a:ext cx="10287000" cy="3554965"/>
          </a:xfrm>
          <a:prstGeom prst="rect">
            <a:avLst/>
          </a:prstGeom>
          <a:noFill/>
          <a:ln>
            <a:noFill/>
          </a:ln>
        </p:spPr>
        <p:txBody>
          <a:bodyPr spcFirstLastPara="1" wrap="square" lIns="91425" tIns="45700" rIns="91425" bIns="45700" anchor="t" anchorCtr="0">
            <a:normAutofit/>
          </a:bodyPr>
          <a:lstStyle/>
          <a:p>
            <a:pPr algn="l">
              <a:buFont typeface="Arial" panose="020B0604020202020204" pitchFamily="34" charset="0"/>
              <a:buChar char="•"/>
            </a:pPr>
            <a:r>
              <a:rPr lang="en-US" dirty="0">
                <a:latin typeface="Quicksand" panose="020B0604020202020204" charset="0"/>
              </a:rPr>
              <a:t>After school programs / child and youth serving agencies are an important provider of healthy, nutritious food for children</a:t>
            </a:r>
          </a:p>
          <a:p>
            <a:pPr algn="l">
              <a:buFont typeface="Arial" panose="020B0604020202020204" pitchFamily="34" charset="0"/>
              <a:buChar char="•"/>
            </a:pPr>
            <a:r>
              <a:rPr lang="en-US" dirty="0">
                <a:latin typeface="Quicksand" panose="020B0604020202020204" charset="0"/>
              </a:rPr>
              <a:t>Empower children by offering a choice between 2 or more snacks (if possible) and encourage children to try a variety of foods</a:t>
            </a:r>
          </a:p>
          <a:p>
            <a:pPr algn="l">
              <a:buFont typeface="Arial" panose="020B0604020202020204" pitchFamily="34" charset="0"/>
              <a:buChar char="•"/>
            </a:pPr>
            <a:r>
              <a:rPr lang="en-US" dirty="0">
                <a:latin typeface="Quicksand" panose="020B0604020202020204" charset="0"/>
                <a:ea typeface="Quicksand"/>
                <a:cs typeface="Quicksand"/>
                <a:sym typeface="Quicksand"/>
              </a:rPr>
              <a:t>It can also help to educate children on diversity of food culture to cultivate understanding and acceptance  </a:t>
            </a:r>
            <a:endParaRPr lang="en-CA" dirty="0">
              <a:latin typeface="Quicksand"/>
              <a:ea typeface="Quicksand"/>
              <a:cs typeface="Quicksand"/>
              <a:sym typeface="Quicksand"/>
            </a:endParaRPr>
          </a:p>
        </p:txBody>
      </p:sp>
      <p:grpSp>
        <p:nvGrpSpPr>
          <p:cNvPr id="133" name="Google Shape;133;p5"/>
          <p:cNvGrpSpPr/>
          <p:nvPr/>
        </p:nvGrpSpPr>
        <p:grpSpPr>
          <a:xfrm>
            <a:off x="10640995" y="443169"/>
            <a:ext cx="1100831" cy="908923"/>
            <a:chOff x="10640995" y="443169"/>
            <a:chExt cx="1100831" cy="908923"/>
          </a:xfrm>
        </p:grpSpPr>
        <p:sp>
          <p:nvSpPr>
            <p:cNvPr id="134" name="Google Shape;134;p5"/>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1367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8"/>
          <p:cNvSpPr/>
          <p:nvPr/>
        </p:nvSpPr>
        <p:spPr>
          <a:xfrm>
            <a:off x="342900" y="355600"/>
            <a:ext cx="11563350" cy="6115050"/>
          </a:xfrm>
          <a:prstGeom prst="rect">
            <a:avLst/>
          </a:prstGeom>
          <a:solidFill>
            <a:schemeClr val="lt1"/>
          </a:solidFill>
          <a:ln w="28575"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67" name="Google Shape;167;p8"/>
          <p:cNvSpPr txBox="1">
            <a:spLocks noGrp="1"/>
          </p:cNvSpPr>
          <p:nvPr>
            <p:ph type="ctrTitle"/>
          </p:nvPr>
        </p:nvSpPr>
        <p:spPr>
          <a:xfrm>
            <a:off x="1003300" y="893763"/>
            <a:ext cx="9144000" cy="7064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Quicksand"/>
              <a:buNone/>
            </a:pPr>
            <a:r>
              <a:rPr lang="en-US" sz="3600" b="1" dirty="0">
                <a:latin typeface="Quicksand" panose="020B0604020202020204" charset="0"/>
              </a:rPr>
              <a:t>For more information:</a:t>
            </a:r>
            <a:endParaRPr sz="4800" b="1" dirty="0"/>
          </a:p>
        </p:txBody>
      </p:sp>
      <p:sp>
        <p:nvSpPr>
          <p:cNvPr id="168" name="Google Shape;168;p8"/>
          <p:cNvSpPr txBox="1">
            <a:spLocks noGrp="1"/>
          </p:cNvSpPr>
          <p:nvPr>
            <p:ph type="subTitle" idx="1"/>
          </p:nvPr>
        </p:nvSpPr>
        <p:spPr>
          <a:xfrm>
            <a:off x="1003300" y="2020887"/>
            <a:ext cx="10287000" cy="3943349"/>
          </a:xfrm>
          <a:prstGeom prst="rect">
            <a:avLst/>
          </a:prstGeom>
          <a:noFill/>
          <a:ln>
            <a:noFill/>
          </a:ln>
        </p:spPr>
        <p:txBody>
          <a:bodyPr spcFirstLastPara="1" wrap="square" lIns="91425" tIns="45700" rIns="91425" bIns="45700" anchor="t" anchorCtr="0">
            <a:normAutofit/>
          </a:bodyPr>
          <a:lstStyle/>
          <a:p>
            <a:pPr algn="l"/>
            <a:r>
              <a:rPr lang="en-US" sz="1800" b="0" i="0" u="none" strike="noStrike" baseline="0" dirty="0">
                <a:solidFill>
                  <a:srgbClr val="000000"/>
                </a:solidFill>
                <a:latin typeface="Quicksand" panose="020B0604020202020204" charset="0"/>
              </a:rPr>
              <a:t>Suzanne Vardy   -   </a:t>
            </a:r>
            <a:r>
              <a:rPr lang="en-US" sz="1800" b="0" i="0" u="none" strike="noStrike" baseline="0" dirty="0">
                <a:solidFill>
                  <a:srgbClr val="0462C1"/>
                </a:solidFill>
                <a:latin typeface="Quicksand" panose="020B0604020202020204" charset="0"/>
              </a:rPr>
              <a:t>Suzanne.Vardy@burnabyschools.ca</a:t>
            </a:r>
          </a:p>
          <a:p>
            <a:pPr algn="l"/>
            <a:r>
              <a:rPr lang="en-US" sz="1800" b="0" i="0" u="none" strike="noStrike" baseline="0" dirty="0">
                <a:solidFill>
                  <a:srgbClr val="000000"/>
                </a:solidFill>
                <a:latin typeface="Quicksand" panose="020B0604020202020204" charset="0"/>
              </a:rPr>
              <a:t>Safe and Caring Schools Team - Burnaby School District </a:t>
            </a:r>
          </a:p>
          <a:p>
            <a:pPr algn="l"/>
            <a:endParaRPr lang="en-US" sz="1800" b="0" i="0" u="none" strike="noStrike" baseline="0" dirty="0">
              <a:solidFill>
                <a:srgbClr val="000000"/>
              </a:solidFill>
              <a:latin typeface="Quicksand" panose="020B0604020202020204" charset="0"/>
            </a:endParaRPr>
          </a:p>
          <a:p>
            <a:pPr algn="l"/>
            <a:r>
              <a:rPr lang="en-US" sz="1800" b="0" i="0" u="none" strike="noStrike" baseline="0" dirty="0">
                <a:solidFill>
                  <a:srgbClr val="000000"/>
                </a:solidFill>
                <a:latin typeface="Quicksand" panose="020B0604020202020204" charset="0"/>
              </a:rPr>
              <a:t>Sheri Brattston   -   </a:t>
            </a:r>
            <a:r>
              <a:rPr lang="en-US" sz="1800" b="0" i="0" u="none" strike="noStrike" baseline="0" dirty="0">
                <a:solidFill>
                  <a:srgbClr val="0462C1"/>
                </a:solidFill>
                <a:latin typeface="Quicksand" panose="020B0604020202020204" charset="0"/>
              </a:rPr>
              <a:t>Sheri.brattston@burnabyschools.ca</a:t>
            </a:r>
          </a:p>
          <a:p>
            <a:pPr algn="l"/>
            <a:r>
              <a:rPr lang="en-US" sz="1800" b="0" i="0" u="none" strike="noStrike" baseline="0" dirty="0">
                <a:solidFill>
                  <a:srgbClr val="000000"/>
                </a:solidFill>
                <a:latin typeface="Quicksand" panose="020B0604020202020204" charset="0"/>
              </a:rPr>
              <a:t>Managing Director, Community Education - Burnaby School District</a:t>
            </a:r>
          </a:p>
          <a:p>
            <a:pPr algn="l"/>
            <a:endParaRPr lang="en-US" sz="1800" b="0" i="0" u="none" strike="noStrike" baseline="0" dirty="0">
              <a:solidFill>
                <a:srgbClr val="000000"/>
              </a:solidFill>
              <a:latin typeface="Quicksand" panose="020B0604020202020204" charset="0"/>
            </a:endParaRPr>
          </a:p>
          <a:p>
            <a:pPr algn="l"/>
            <a:r>
              <a:rPr lang="en-US" sz="1800" b="0" i="0" u="none" strike="noStrike" baseline="0" dirty="0">
                <a:solidFill>
                  <a:srgbClr val="000000"/>
                </a:solidFill>
                <a:latin typeface="Quicksand" panose="020B0604020202020204" charset="0"/>
              </a:rPr>
              <a:t>Gabriella Maio   -   </a:t>
            </a:r>
            <a:r>
              <a:rPr lang="en-US" sz="1800" b="0" i="0" u="none" strike="noStrike" baseline="0" dirty="0">
                <a:solidFill>
                  <a:srgbClr val="0462C1"/>
                </a:solidFill>
                <a:latin typeface="Quicksand" panose="020B0604020202020204" charset="0"/>
              </a:rPr>
              <a:t>Gabriella.Maio@gov.bc.ca</a:t>
            </a:r>
          </a:p>
          <a:p>
            <a:pPr algn="l"/>
            <a:r>
              <a:rPr lang="en-US" sz="1800" b="0" i="0" u="none" strike="noStrike" baseline="0" dirty="0">
                <a:solidFill>
                  <a:srgbClr val="000000"/>
                </a:solidFill>
                <a:latin typeface="Quicksand" panose="020B0604020202020204" charset="0"/>
              </a:rPr>
              <a:t>Community Development Worker - Ministry of Children and Family Development </a:t>
            </a:r>
            <a:endParaRPr lang="en-US" b="1" dirty="0">
              <a:latin typeface="Quicksand" panose="020B0604020202020204" charset="0"/>
              <a:ea typeface="Quicksand"/>
              <a:cs typeface="Quicksand"/>
              <a:sym typeface="Quicksand"/>
            </a:endParaRPr>
          </a:p>
          <a:p>
            <a:pPr marL="0" lvl="0" indent="0" algn="l" rtl="0">
              <a:lnSpc>
                <a:spcPct val="90000"/>
              </a:lnSpc>
              <a:spcBef>
                <a:spcPts val="0"/>
              </a:spcBef>
              <a:spcAft>
                <a:spcPts val="0"/>
              </a:spcAft>
              <a:buClr>
                <a:schemeClr val="dk1"/>
              </a:buClr>
              <a:buSzPts val="2400"/>
              <a:buNone/>
            </a:pPr>
            <a:endParaRPr b="1" dirty="0">
              <a:latin typeface="Quicksand"/>
              <a:ea typeface="Quicksand"/>
              <a:cs typeface="Quicksand"/>
              <a:sym typeface="Quicksand"/>
            </a:endParaRPr>
          </a:p>
        </p:txBody>
      </p:sp>
      <p:grpSp>
        <p:nvGrpSpPr>
          <p:cNvPr id="169" name="Google Shape;169;p8"/>
          <p:cNvGrpSpPr/>
          <p:nvPr/>
        </p:nvGrpSpPr>
        <p:grpSpPr>
          <a:xfrm>
            <a:off x="10640995" y="443169"/>
            <a:ext cx="1100831" cy="908923"/>
            <a:chOff x="10640995" y="443169"/>
            <a:chExt cx="1100831" cy="908923"/>
          </a:xfrm>
        </p:grpSpPr>
        <p:sp>
          <p:nvSpPr>
            <p:cNvPr id="170" name="Google Shape;170;p8"/>
            <p:cNvSpPr/>
            <p:nvPr/>
          </p:nvSpPr>
          <p:spPr>
            <a:xfrm rot="-4407344">
              <a:off x="10671175" y="653955"/>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8"/>
            <p:cNvSpPr/>
            <p:nvPr/>
          </p:nvSpPr>
          <p:spPr>
            <a:xfrm rot="1342919">
              <a:off x="11385549" y="485109"/>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8"/>
            <p:cNvSpPr/>
            <p:nvPr/>
          </p:nvSpPr>
          <p:spPr>
            <a:xfrm rot="4322394">
              <a:off x="11436350" y="1047750"/>
              <a:ext cx="273050" cy="266700"/>
            </a:xfrm>
            <a:prstGeom prst="triangle">
              <a:avLst>
                <a:gd name="adj" fmla="val 50000"/>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6317144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7B1CA57B32DA4A874ECAE95FE035F8" ma:contentTypeVersion="15" ma:contentTypeDescription="Create a new document." ma:contentTypeScope="" ma:versionID="ef0f9f5e507edef7d8cfcc684def74f2">
  <xsd:schema xmlns:xsd="http://www.w3.org/2001/XMLSchema" xmlns:xs="http://www.w3.org/2001/XMLSchema" xmlns:p="http://schemas.microsoft.com/office/2006/metadata/properties" xmlns:ns1="http://schemas.microsoft.com/sharepoint/v3" xmlns:ns2="fa9255fb-88fa-4f32-89ea-2387746ae04f" xmlns:ns3="ef9b7d2b-f9bb-45a9-b84b-95232170fb67" targetNamespace="http://schemas.microsoft.com/office/2006/metadata/properties" ma:root="true" ma:fieldsID="b0bb9d27321ecb497f80eb60a609c021" ns1:_="" ns2:_="" ns3:_="">
    <xsd:import namespace="http://schemas.microsoft.com/sharepoint/v3"/>
    <xsd:import namespace="fa9255fb-88fa-4f32-89ea-2387746ae04f"/>
    <xsd:import namespace="ef9b7d2b-f9bb-45a9-b84b-95232170fb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9255fb-88fa-4f32-89ea-2387746ae0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9b7d2b-f9bb-45a9-b84b-95232170fb6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ef9b7d2b-f9bb-45a9-b84b-95232170fb67">
      <UserInfo>
        <DisplayName/>
        <AccountId xsi:nil="true"/>
        <AccountType/>
      </UserInfo>
    </SharedWithUsers>
    <MediaLengthInSeconds xmlns="fa9255fb-88fa-4f32-89ea-2387746ae04f" xsi:nil="true"/>
  </documentManagement>
</p:properties>
</file>

<file path=customXml/itemProps1.xml><?xml version="1.0" encoding="utf-8"?>
<ds:datastoreItem xmlns:ds="http://schemas.openxmlformats.org/officeDocument/2006/customXml" ds:itemID="{63C1F6DE-4E45-4284-B595-C47BB1BEAFB7}">
  <ds:schemaRefs>
    <ds:schemaRef ds:uri="http://schemas.microsoft.com/sharepoint/v3/contenttype/forms"/>
  </ds:schemaRefs>
</ds:datastoreItem>
</file>

<file path=customXml/itemProps2.xml><?xml version="1.0" encoding="utf-8"?>
<ds:datastoreItem xmlns:ds="http://schemas.openxmlformats.org/officeDocument/2006/customXml" ds:itemID="{2E3E8D02-E99C-4915-811A-34829FB86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a9255fb-88fa-4f32-89ea-2387746ae04f"/>
    <ds:schemaRef ds:uri="ef9b7d2b-f9bb-45a9-b84b-95232170f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C1A7D4-916B-4751-BD84-73AD9DCF5560}">
  <ds:schemaRefs>
    <ds:schemaRef ds:uri="http://purl.org/dc/terms/"/>
    <ds:schemaRef ds:uri="http://schemas.microsoft.com/sharepoint/v3"/>
    <ds:schemaRef ds:uri="http://purl.org/dc/dcmitype/"/>
    <ds:schemaRef ds:uri="ef9b7d2b-f9bb-45a9-b84b-95232170fb67"/>
    <ds:schemaRef ds:uri="http://schemas.microsoft.com/office/2006/metadata/properties"/>
    <ds:schemaRef ds:uri="http://schemas.openxmlformats.org/package/2006/metadata/core-properties"/>
    <ds:schemaRef ds:uri="http://schemas.microsoft.com/office/2006/documentManagement/types"/>
    <ds:schemaRef ds:uri="fa9255fb-88fa-4f32-89ea-2387746ae04f"/>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412</TotalTime>
  <Words>386</Words>
  <Application>Microsoft Macintosh PowerPoint</Application>
  <PresentationFormat>Widescreen</PresentationFormat>
  <Paragraphs>36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Quicksand</vt:lpstr>
      <vt:lpstr>Office Theme</vt:lpstr>
      <vt:lpstr>Right to Healthy Food and Clean Water</vt:lpstr>
      <vt:lpstr>PowerPoint Presentation</vt:lpstr>
      <vt:lpstr>A few quotes gathered from children during the Charter creation process:</vt:lpstr>
      <vt:lpstr>Explaining the Right</vt:lpstr>
      <vt:lpstr>Questions to think about or discuss:</vt:lpstr>
      <vt:lpstr>Best Practice</vt:lpstr>
      <vt:lpstr>For more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to Healthy Food and Clean Water</dc:title>
  <dc:creator>Taylor Morton</dc:creator>
  <cp:lastModifiedBy>Kamala Sproule</cp:lastModifiedBy>
  <cp:revision>8</cp:revision>
  <dcterms:created xsi:type="dcterms:W3CDTF">2021-09-13T21:50:18Z</dcterms:created>
  <dcterms:modified xsi:type="dcterms:W3CDTF">2022-03-07T17:25:21Z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0x0101001E7B1CA57B32DA4A874ECAE95FE035F8</vt:lpwstr>
  </property>
  <property fmtid="{D5CDD505-2E9C-101B-9397-08002B2CF9AE}" pid="3" name="Order">
    <vt:r8>8978500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ies>
</file>