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12"/>
  </p:notesMasterIdLst>
  <p:sldIdLst>
    <p:sldId id="256" r:id="rId5"/>
    <p:sldId id="257" r:id="rId6"/>
    <p:sldId id="268" r:id="rId7"/>
    <p:sldId id="258" r:id="rId8"/>
    <p:sldId id="260" r:id="rId9"/>
    <p:sldId id="269" r:id="rId10"/>
    <p:sldId id="270" r:id="rId11"/>
  </p:sldIdLst>
  <p:sldSz cx="12192000" cy="6858000"/>
  <p:notesSz cx="6858000" cy="9144000"/>
  <p:embeddedFontLst>
    <p:embeddedFont>
      <p:font typeface="Calibri" panose="020F0502020204030204" pitchFamily="34" charset="0"/>
      <p:regular r:id="rId13"/>
      <p:bold r:id="rId14"/>
      <p:italic r:id="rId15"/>
      <p:boldItalic r:id="rId16"/>
    </p:embeddedFont>
    <p:embeddedFont>
      <p:font typeface="Quicksand" panose="020B0604020202020204" charset="0"/>
      <p:regular r:id="rId17"/>
      <p:bold r:id="rId1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9" roundtripDataSignature="AMtx7miTH8mSb1gcRgG6nAk1q/f8yY/QTg=="/>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89DA30D-C761-04BC-25FB-236BB08F70F3}" name="Taylor Morton" initials="TM" userId="S::tmorton@equitas.org::430b1ca2-5a9d-457e-b93e-51c4e8d0fdf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83FDE06-A914-486D-9E14-E1E8C5CE6C53}" v="1" dt="2022-02-10T00:20:16.19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47" autoAdjust="0"/>
    <p:restoredTop sz="94660"/>
  </p:normalViewPr>
  <p:slideViewPr>
    <p:cSldViewPr snapToGrid="0">
      <p:cViewPr varScale="1">
        <p:scale>
          <a:sx n="78" d="100"/>
          <a:sy n="78" d="100"/>
        </p:scale>
        <p:origin x="878"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font" Target="fonts/font4.fntdata"/><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font" Target="fonts/font3.fntdata"/><Relationship Id="rId23" Type="http://schemas.openxmlformats.org/officeDocument/2006/relationships/tableStyles" Target="tableStyles.xml"/><Relationship Id="rId10" Type="http://schemas.openxmlformats.org/officeDocument/2006/relationships/slide" Target="slides/slide6.xml"/><Relationship Id="rId19" Type="http://customschemas.google.com/relationships/presentationmetadata" Target="meta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2.fntdata"/><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470400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0" name="Google Shape;9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3" name="Google Shape;103;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3" name="Google Shape;103;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7" name="Google Shape;127;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7" name="Google Shape;127;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3" name="Google Shape;163;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11"/>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11"/>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21"/>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21"/>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7"/>
        <p:cNvGrpSpPr/>
        <p:nvPr/>
      </p:nvGrpSpPr>
      <p:grpSpPr>
        <a:xfrm>
          <a:off x="0" y="0"/>
          <a:ext cx="0" cy="0"/>
          <a:chOff x="0" y="0"/>
          <a:chExt cx="0" cy="0"/>
        </a:xfrm>
      </p:grpSpPr>
      <p:sp>
        <p:nvSpPr>
          <p:cNvPr id="18" name="Google Shape;18;p1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12"/>
          <p:cNvSpPr>
            <a:spLocks noGrp="1"/>
          </p:cNvSpPr>
          <p:nvPr>
            <p:ph type="pic" idx="2"/>
          </p:nvPr>
        </p:nvSpPr>
        <p:spPr>
          <a:xfrm>
            <a:off x="5183188" y="987425"/>
            <a:ext cx="6172200" cy="4873625"/>
          </a:xfrm>
          <a:prstGeom prst="rect">
            <a:avLst/>
          </a:prstGeom>
          <a:noFill/>
          <a:ln>
            <a:noFill/>
          </a:ln>
        </p:spPr>
      </p:sp>
      <p:sp>
        <p:nvSpPr>
          <p:cNvPr id="20" name="Google Shape;20;p12"/>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1" name="Google Shape;21;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0"/>
        <p:cNvGrpSpPr/>
        <p:nvPr/>
      </p:nvGrpSpPr>
      <p:grpSpPr>
        <a:xfrm>
          <a:off x="0" y="0"/>
          <a:ext cx="0" cy="0"/>
          <a:chOff x="0" y="0"/>
          <a:chExt cx="0" cy="0"/>
        </a:xfrm>
      </p:grpSpPr>
      <p:sp>
        <p:nvSpPr>
          <p:cNvPr id="31" name="Google Shape;31;p1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 name="Google Shape;32;p1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3" name="Google Shape;33;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6"/>
        <p:cNvGrpSpPr/>
        <p:nvPr/>
      </p:nvGrpSpPr>
      <p:grpSpPr>
        <a:xfrm>
          <a:off x="0" y="0"/>
          <a:ext cx="0" cy="0"/>
          <a:chOff x="0" y="0"/>
          <a:chExt cx="0" cy="0"/>
        </a:xfrm>
      </p:grpSpPr>
      <p:sp>
        <p:nvSpPr>
          <p:cNvPr id="37" name="Google Shape;37;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1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 name="Google Shape;39;p1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3"/>
        <p:cNvGrpSpPr/>
        <p:nvPr/>
      </p:nvGrpSpPr>
      <p:grpSpPr>
        <a:xfrm>
          <a:off x="0" y="0"/>
          <a:ext cx="0" cy="0"/>
          <a:chOff x="0" y="0"/>
          <a:chExt cx="0" cy="0"/>
        </a:xfrm>
      </p:grpSpPr>
      <p:sp>
        <p:nvSpPr>
          <p:cNvPr id="44" name="Google Shape;44;p1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 name="Google Shape;45;p1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6" name="Google Shape;46;p1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1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8" name="Google Shape;48;p1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2"/>
        <p:cNvGrpSpPr/>
        <p:nvPr/>
      </p:nvGrpSpPr>
      <p:grpSpPr>
        <a:xfrm>
          <a:off x="0" y="0"/>
          <a:ext cx="0" cy="0"/>
          <a:chOff x="0" y="0"/>
          <a:chExt cx="0" cy="0"/>
        </a:xfrm>
      </p:grpSpPr>
      <p:sp>
        <p:nvSpPr>
          <p:cNvPr id="53" name="Google Shape;53;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 name="Google Shape;54;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7"/>
        <p:cNvGrpSpPr/>
        <p:nvPr/>
      </p:nvGrpSpPr>
      <p:grpSpPr>
        <a:xfrm>
          <a:off x="0" y="0"/>
          <a:ext cx="0" cy="0"/>
          <a:chOff x="0" y="0"/>
          <a:chExt cx="0" cy="0"/>
        </a:xfrm>
      </p:grpSpPr>
      <p:sp>
        <p:nvSpPr>
          <p:cNvPr id="58" name="Google Shape;58;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1"/>
        <p:cNvGrpSpPr/>
        <p:nvPr/>
      </p:nvGrpSpPr>
      <p:grpSpPr>
        <a:xfrm>
          <a:off x="0" y="0"/>
          <a:ext cx="0" cy="0"/>
          <a:chOff x="0" y="0"/>
          <a:chExt cx="0" cy="0"/>
        </a:xfrm>
      </p:grpSpPr>
      <p:sp>
        <p:nvSpPr>
          <p:cNvPr id="62" name="Google Shape;62;p1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4" name="Google Shape;64;p1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20"/>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kidsinburnaby.ca/2019/11/burnaby-childrens-charter-endorsements/"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p:nvPr/>
        </p:nvSpPr>
        <p:spPr>
          <a:xfrm>
            <a:off x="0" y="0"/>
            <a:ext cx="12192000" cy="6858000"/>
          </a:xfrm>
          <a:prstGeom prst="rect">
            <a:avLst/>
          </a:prstGeom>
          <a:solidFill>
            <a:schemeClr val="accent2"/>
          </a:solidFill>
          <a:ln w="127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5" name="Google Shape;85;p1"/>
          <p:cNvSpPr/>
          <p:nvPr/>
        </p:nvSpPr>
        <p:spPr>
          <a:xfrm>
            <a:off x="342900" y="355600"/>
            <a:ext cx="11563350" cy="6159500"/>
          </a:xfrm>
          <a:prstGeom prst="rect">
            <a:avLst/>
          </a:prstGeom>
          <a:solidFill>
            <a:schemeClr val="lt1"/>
          </a:solidFill>
          <a:ln w="12700" cap="flat" cmpd="sng">
            <a:solidFill>
              <a:srgbClr val="FBE4D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026" name="Picture 2" descr="Diagram&#10;&#10;Description automatically generated">
            <a:extLst>
              <a:ext uri="{FF2B5EF4-FFF2-40B4-BE49-F238E27FC236}">
                <a16:creationId xmlns:a16="http://schemas.microsoft.com/office/drawing/2014/main" id="{0C587584-995F-4A4D-9785-595F5E041217}"/>
              </a:ext>
            </a:extLst>
          </p:cNvPr>
          <p:cNvPicPr>
            <a:picLocks noChangeAspect="1" noChangeArrowheads="1"/>
          </p:cNvPicPr>
          <p:nvPr/>
        </p:nvPicPr>
        <p:blipFill rotWithShape="1">
          <a:blip r:embed="rId3">
            <a:alphaModFix amt="25000"/>
            <a:extLst>
              <a:ext uri="{28A0092B-C50C-407E-A947-70E740481C1C}">
                <a14:useLocalDpi xmlns:a14="http://schemas.microsoft.com/office/drawing/2010/main" val="0"/>
              </a:ext>
            </a:extLst>
          </a:blip>
          <a:srcRect t="6108" b="8361"/>
          <a:stretch/>
        </p:blipFill>
        <p:spPr bwMode="auto">
          <a:xfrm>
            <a:off x="1637780" y="355600"/>
            <a:ext cx="9310976" cy="6146800"/>
          </a:xfrm>
          <a:prstGeom prst="rect">
            <a:avLst/>
          </a:prstGeom>
          <a:noFill/>
        </p:spPr>
      </p:pic>
      <p:sp>
        <p:nvSpPr>
          <p:cNvPr id="86" name="Google Shape;86;p1"/>
          <p:cNvSpPr txBox="1">
            <a:spLocks noGrp="1"/>
          </p:cNvSpPr>
          <p:nvPr>
            <p:ph type="ctrTitle"/>
          </p:nvPr>
        </p:nvSpPr>
        <p:spPr>
          <a:xfrm>
            <a:off x="1524000" y="1459715"/>
            <a:ext cx="9144000" cy="2387600"/>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chemeClr val="dk1"/>
              </a:buClr>
              <a:buSzPts val="6000"/>
              <a:buFont typeface="Quicksand"/>
              <a:buNone/>
            </a:pPr>
            <a:r>
              <a:rPr lang="en-CA" b="1" dirty="0">
                <a:latin typeface="Quicksand"/>
                <a:ea typeface="Quicksand"/>
                <a:cs typeface="Quicksand"/>
                <a:sym typeface="Quicksand"/>
              </a:rPr>
              <a:t>Right to feel safe and the right to kindness, love, and to feel included</a:t>
            </a:r>
            <a:endParaRPr b="1" dirty="0"/>
          </a:p>
        </p:txBody>
      </p:sp>
      <p:sp>
        <p:nvSpPr>
          <p:cNvPr id="87" name="Google Shape;87;p1"/>
          <p:cNvSpPr txBox="1">
            <a:spLocks noGrp="1"/>
          </p:cNvSpPr>
          <p:nvPr>
            <p:ph type="subTitle" idx="1"/>
          </p:nvPr>
        </p:nvSpPr>
        <p:spPr>
          <a:xfrm>
            <a:off x="1524000" y="3939390"/>
            <a:ext cx="9144000" cy="165576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1800"/>
              <a:buNone/>
            </a:pPr>
            <a:r>
              <a:rPr lang="en-US" b="1" dirty="0">
                <a:latin typeface="Quicksand"/>
                <a:ea typeface="Quicksand"/>
                <a:cs typeface="Quicksand"/>
                <a:sym typeface="Quicksand"/>
              </a:rPr>
              <a:t>Burnaby Charter Action Plan</a:t>
            </a:r>
          </a:p>
          <a:p>
            <a:pPr marL="0" lvl="0" indent="0" algn="ctr" rtl="0">
              <a:lnSpc>
                <a:spcPct val="90000"/>
              </a:lnSpc>
              <a:spcBef>
                <a:spcPts val="0"/>
              </a:spcBef>
              <a:spcAft>
                <a:spcPts val="0"/>
              </a:spcAft>
              <a:buClr>
                <a:schemeClr val="dk1"/>
              </a:buClr>
              <a:buSzPts val="1800"/>
              <a:buNone/>
            </a:pPr>
            <a:r>
              <a:rPr lang="en-US" b="1" dirty="0">
                <a:latin typeface="Quicksand"/>
                <a:ea typeface="Quicksand"/>
                <a:cs typeface="Quicksand"/>
                <a:sym typeface="Quicksand"/>
              </a:rPr>
              <a:t>January/February 2022</a:t>
            </a:r>
            <a:endParaRPr b="1" dirty="0">
              <a:latin typeface="Quicksand"/>
              <a:ea typeface="Quicksand"/>
              <a:cs typeface="Quicksand"/>
              <a:sym typeface="Quicksan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2"/>
          <p:cNvSpPr/>
          <p:nvPr/>
        </p:nvSpPr>
        <p:spPr>
          <a:xfrm>
            <a:off x="342900" y="355600"/>
            <a:ext cx="11563350" cy="6115050"/>
          </a:xfrm>
          <a:prstGeom prst="rect">
            <a:avLst/>
          </a:prstGeom>
          <a:solidFill>
            <a:schemeClr val="lt1"/>
          </a:solidFill>
          <a:ln w="28575" cap="flat" cmpd="sng">
            <a:solidFill>
              <a:srgbClr val="FBE4D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4" name="Google Shape;94;p2"/>
          <p:cNvSpPr txBox="1">
            <a:spLocks noGrp="1"/>
          </p:cNvSpPr>
          <p:nvPr>
            <p:ph type="body" idx="1"/>
          </p:nvPr>
        </p:nvSpPr>
        <p:spPr>
          <a:xfrm>
            <a:off x="5985279" y="954306"/>
            <a:ext cx="4566013" cy="4917637"/>
          </a:xfrm>
          <a:prstGeom prst="rect">
            <a:avLst/>
          </a:prstGeom>
          <a:noFill/>
          <a:ln>
            <a:noFill/>
          </a:ln>
        </p:spPr>
        <p:txBody>
          <a:bodyPr spcFirstLastPara="1" wrap="square" lIns="91425" tIns="45700" rIns="91425" bIns="45700" anchor="t" anchorCtr="0">
            <a:normAutofit/>
          </a:bodyPr>
          <a:lstStyle/>
          <a:p>
            <a:pPr marL="0" marR="0">
              <a:lnSpc>
                <a:spcPct val="107000"/>
              </a:lnSpc>
              <a:spcBef>
                <a:spcPts val="0"/>
              </a:spcBef>
              <a:spcAft>
                <a:spcPts val="800"/>
              </a:spcAft>
            </a:pPr>
            <a:r>
              <a:rPr lang="en-US" sz="1800" dirty="0">
                <a:solidFill>
                  <a:srgbClr val="000000"/>
                </a:solidFill>
                <a:effectLst/>
                <a:latin typeface="Quicksand" panose="020B0604020202020204" charset="0"/>
                <a:ea typeface="Calibri" panose="020F0502020204030204" pitchFamily="34" charset="0"/>
              </a:rPr>
              <a:t>The Burnaby Children’s Charter was developed in 2019 and included the voices of 250 children across Burnaby. </a:t>
            </a:r>
          </a:p>
          <a:p>
            <a:pPr marL="0" marR="0">
              <a:lnSpc>
                <a:spcPct val="107000"/>
              </a:lnSpc>
              <a:spcBef>
                <a:spcPts val="0"/>
              </a:spcBef>
              <a:spcAft>
                <a:spcPts val="800"/>
              </a:spcAft>
            </a:pPr>
            <a:r>
              <a:rPr lang="en-US" sz="1800" dirty="0">
                <a:solidFill>
                  <a:srgbClr val="000000"/>
                </a:solidFill>
                <a:effectLst/>
                <a:latin typeface="Quicksand" panose="020B0604020202020204" charset="0"/>
                <a:ea typeface="Calibri" panose="020F0502020204030204" pitchFamily="34" charset="0"/>
              </a:rPr>
              <a:t>The Charter was developed </a:t>
            </a:r>
            <a:r>
              <a:rPr lang="en-US" sz="1800" dirty="0">
                <a:solidFill>
                  <a:srgbClr val="000000"/>
                </a:solidFill>
                <a:latin typeface="Quicksand" panose="020B0604020202020204" charset="0"/>
                <a:ea typeface="Calibri" panose="020F0502020204030204" pitchFamily="34" charset="0"/>
              </a:rPr>
              <a:t>by the Burnaby Children’s Community table in partnership with Equitas a</a:t>
            </a:r>
            <a:r>
              <a:rPr lang="en-US" sz="1800" dirty="0">
                <a:solidFill>
                  <a:srgbClr val="000000"/>
                </a:solidFill>
                <a:effectLst/>
                <a:latin typeface="Quicksand" panose="020B0604020202020204" charset="0"/>
                <a:ea typeface="Calibri" panose="020F0502020204030204" pitchFamily="34" charset="0"/>
              </a:rPr>
              <a:t>nd is now </a:t>
            </a:r>
            <a:r>
              <a:rPr lang="en-US" sz="1800" dirty="0">
                <a:solidFill>
                  <a:srgbClr val="000000"/>
                </a:solidFill>
                <a:latin typeface="Quicksand" panose="020B0604020202020204" charset="0"/>
                <a:ea typeface="Calibri" panose="020F0502020204030204" pitchFamily="34" charset="0"/>
              </a:rPr>
              <a:t>in the action planning stage, with </a:t>
            </a:r>
            <a:r>
              <a:rPr lang="en-US" sz="1800" dirty="0">
                <a:solidFill>
                  <a:srgbClr val="000000"/>
                </a:solidFill>
                <a:latin typeface="Quicksand" panose="020B0604020202020204" charset="0"/>
                <a:ea typeface="Calibri" panose="020F0502020204030204" pitchFamily="34" charset="0"/>
                <a:hlinkClick r:id="rId3"/>
              </a:rPr>
              <a:t>multiple agencies</a:t>
            </a:r>
            <a:r>
              <a:rPr lang="en-US" sz="1800" dirty="0">
                <a:solidFill>
                  <a:srgbClr val="000000"/>
                </a:solidFill>
                <a:latin typeface="Quicksand" panose="020B0604020202020204" charset="0"/>
                <a:ea typeface="Calibri" panose="020F0502020204030204" pitchFamily="34" charset="0"/>
              </a:rPr>
              <a:t> having endorsed the Charter.</a:t>
            </a:r>
          </a:p>
          <a:p>
            <a:pPr marL="0" marR="0">
              <a:lnSpc>
                <a:spcPct val="107000"/>
              </a:lnSpc>
              <a:spcBef>
                <a:spcPts val="0"/>
              </a:spcBef>
              <a:spcAft>
                <a:spcPts val="800"/>
              </a:spcAft>
            </a:pPr>
            <a:r>
              <a:rPr lang="en-US" sz="1800" dirty="0">
                <a:effectLst/>
                <a:latin typeface="Quicksand" panose="020B0604020202020204" charset="0"/>
                <a:ea typeface="Calibri" panose="020F0502020204030204" pitchFamily="34" charset="0"/>
              </a:rPr>
              <a:t>This presentation is part of a year-long series where we will highlight the rights of the Charter each month and </a:t>
            </a:r>
            <a:r>
              <a:rPr lang="en-US" sz="1800" dirty="0">
                <a:latin typeface="Quicksand" panose="020B0604020202020204" charset="0"/>
                <a:ea typeface="Calibri" panose="020F0502020204030204" pitchFamily="34" charset="0"/>
              </a:rPr>
              <a:t>is intended </a:t>
            </a:r>
            <a:r>
              <a:rPr lang="en-US" sz="1800" dirty="0">
                <a:effectLst/>
                <a:latin typeface="Quicksand" panose="020B0604020202020204" charset="0"/>
                <a:ea typeface="Calibri" panose="020F0502020204030204" pitchFamily="34" charset="0"/>
              </a:rPr>
              <a:t>for adults who work with children and youth. </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endParaRPr>
          </a:p>
        </p:txBody>
      </p:sp>
      <p:grpSp>
        <p:nvGrpSpPr>
          <p:cNvPr id="96" name="Google Shape;96;p2"/>
          <p:cNvGrpSpPr/>
          <p:nvPr/>
        </p:nvGrpSpPr>
        <p:grpSpPr>
          <a:xfrm>
            <a:off x="10640995" y="443169"/>
            <a:ext cx="1100831" cy="908923"/>
            <a:chOff x="10640995" y="443169"/>
            <a:chExt cx="1100831" cy="908923"/>
          </a:xfrm>
        </p:grpSpPr>
        <p:sp>
          <p:nvSpPr>
            <p:cNvPr id="97" name="Google Shape;97;p2"/>
            <p:cNvSpPr/>
            <p:nvPr/>
          </p:nvSpPr>
          <p:spPr>
            <a:xfrm rot="-4407344">
              <a:off x="10671175" y="653955"/>
              <a:ext cx="273050" cy="266700"/>
            </a:xfrm>
            <a:prstGeom prst="triangle">
              <a:avLst>
                <a:gd name="adj" fmla="val 50000"/>
              </a:avLst>
            </a:prstGeom>
            <a:solidFill>
              <a:schemeClr val="accent1">
                <a:alpha val="24705"/>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8" name="Google Shape;98;p2"/>
            <p:cNvSpPr/>
            <p:nvPr/>
          </p:nvSpPr>
          <p:spPr>
            <a:xfrm rot="1342919">
              <a:off x="11385549" y="485109"/>
              <a:ext cx="273050" cy="266700"/>
            </a:xfrm>
            <a:prstGeom prst="triangle">
              <a:avLst>
                <a:gd name="adj" fmla="val 50000"/>
              </a:avLst>
            </a:prstGeom>
            <a:solidFill>
              <a:schemeClr val="accent1">
                <a:alpha val="24705"/>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9" name="Google Shape;99;p2"/>
            <p:cNvSpPr/>
            <p:nvPr/>
          </p:nvSpPr>
          <p:spPr>
            <a:xfrm rot="4322394">
              <a:off x="11436350" y="1047750"/>
              <a:ext cx="273050" cy="266700"/>
            </a:xfrm>
            <a:prstGeom prst="triangle">
              <a:avLst>
                <a:gd name="adj" fmla="val 50000"/>
              </a:avLst>
            </a:prstGeom>
            <a:solidFill>
              <a:schemeClr val="accent1">
                <a:alpha val="24705"/>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pic>
        <p:nvPicPr>
          <p:cNvPr id="100" name="Google Shape;100;p2" descr="A picture containing timeline&#10;&#10;Description automatically generated"/>
          <p:cNvPicPr preferRelativeResize="0"/>
          <p:nvPr/>
        </p:nvPicPr>
        <p:blipFill rotWithShape="1">
          <a:blip r:embed="rId4">
            <a:alphaModFix/>
          </a:blip>
          <a:srcRect/>
          <a:stretch/>
        </p:blipFill>
        <p:spPr>
          <a:xfrm>
            <a:off x="1081654" y="419100"/>
            <a:ext cx="3891967" cy="60198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6" name="Google Shape;106;p3"/>
          <p:cNvSpPr/>
          <p:nvPr/>
        </p:nvSpPr>
        <p:spPr>
          <a:xfrm>
            <a:off x="314325" y="299782"/>
            <a:ext cx="11563350" cy="6242420"/>
          </a:xfrm>
          <a:prstGeom prst="rect">
            <a:avLst/>
          </a:prstGeom>
          <a:solidFill>
            <a:schemeClr val="lt1"/>
          </a:solidFill>
          <a:ln w="28575" cap="flat" cmpd="sng">
            <a:solidFill>
              <a:srgbClr val="FBE4D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7" name="Google Shape;107;p3"/>
          <p:cNvSpPr txBox="1">
            <a:spLocks noGrp="1"/>
          </p:cNvSpPr>
          <p:nvPr>
            <p:ph type="ctrTitle"/>
          </p:nvPr>
        </p:nvSpPr>
        <p:spPr>
          <a:xfrm>
            <a:off x="1003300" y="1667668"/>
            <a:ext cx="9144000" cy="706437"/>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ct val="100000"/>
              <a:buFont typeface="Quicksand"/>
              <a:buNone/>
            </a:pPr>
            <a:r>
              <a:rPr lang="en-CA" sz="4000" b="1" dirty="0">
                <a:latin typeface="Quicksand"/>
                <a:ea typeface="Quicksand"/>
                <a:cs typeface="Quicksand"/>
                <a:sym typeface="Quicksand"/>
              </a:rPr>
              <a:t>A few quotes gathered from children during the Charter creation process:</a:t>
            </a:r>
            <a:endParaRPr sz="4000" b="1" dirty="0"/>
          </a:p>
        </p:txBody>
      </p:sp>
      <p:sp>
        <p:nvSpPr>
          <p:cNvPr id="108" name="Google Shape;108;p3"/>
          <p:cNvSpPr txBox="1">
            <a:spLocks noGrp="1"/>
          </p:cNvSpPr>
          <p:nvPr>
            <p:ph type="subTitle" idx="1"/>
          </p:nvPr>
        </p:nvSpPr>
        <p:spPr>
          <a:xfrm>
            <a:off x="1003300" y="2020887"/>
            <a:ext cx="10287000" cy="3943349"/>
          </a:xfrm>
          <a:prstGeom prst="rect">
            <a:avLst/>
          </a:prstGeom>
          <a:noFill/>
          <a:ln>
            <a:noFill/>
          </a:ln>
        </p:spPr>
        <p:txBody>
          <a:bodyPr spcFirstLastPara="1" wrap="square" lIns="91425" tIns="45700" rIns="91425" bIns="45700" anchor="t" anchorCtr="0">
            <a:normAutofit/>
          </a:bodyPr>
          <a:lstStyle/>
          <a:p>
            <a:pPr marL="0" marR="0">
              <a:lnSpc>
                <a:spcPct val="107000"/>
              </a:lnSpc>
              <a:spcBef>
                <a:spcPts val="0"/>
              </a:spcBef>
              <a:spcAft>
                <a:spcPts val="800"/>
              </a:spcAft>
            </a:pPr>
            <a:endParaRPr lang="en-CA" sz="2400" dirty="0">
              <a:solidFill>
                <a:srgbClr val="000000"/>
              </a:solidFill>
              <a:effectLst/>
              <a:latin typeface="Quicksand" panose="020B0604020202020204" charset="0"/>
              <a:ea typeface="Calibri" panose="020F0502020204030204" pitchFamily="34" charset="0"/>
            </a:endParaRPr>
          </a:p>
          <a:p>
            <a:pPr marL="0" marR="0">
              <a:lnSpc>
                <a:spcPct val="107000"/>
              </a:lnSpc>
              <a:spcBef>
                <a:spcPts val="0"/>
              </a:spcBef>
              <a:spcAft>
                <a:spcPts val="800"/>
              </a:spcAft>
            </a:pPr>
            <a:endParaRPr lang="en-CA" dirty="0">
              <a:solidFill>
                <a:srgbClr val="000000"/>
              </a:solidFill>
              <a:latin typeface="Quicksand" panose="020B0604020202020204" charset="0"/>
              <a:ea typeface="Calibri" panose="020F0502020204030204" pitchFamily="34" charset="0"/>
            </a:endParaRPr>
          </a:p>
          <a:p>
            <a:pPr marL="0" marR="0">
              <a:lnSpc>
                <a:spcPct val="107000"/>
              </a:lnSpc>
              <a:spcBef>
                <a:spcPts val="0"/>
              </a:spcBef>
              <a:spcAft>
                <a:spcPts val="800"/>
              </a:spcAft>
            </a:pPr>
            <a:r>
              <a:rPr lang="en-US" sz="2800" dirty="0">
                <a:solidFill>
                  <a:srgbClr val="000000"/>
                </a:solidFill>
                <a:effectLst/>
                <a:latin typeface="Quicksand" panose="020B0604020202020204" charset="0"/>
                <a:ea typeface="Calibri" panose="020F0502020204030204" pitchFamily="34" charset="0"/>
              </a:rPr>
              <a:t>“If you get treated badly, you will have a bad memory”</a:t>
            </a:r>
          </a:p>
          <a:p>
            <a:pPr marL="0" marR="0">
              <a:lnSpc>
                <a:spcPct val="107000"/>
              </a:lnSpc>
              <a:spcBef>
                <a:spcPts val="0"/>
              </a:spcBef>
              <a:spcAft>
                <a:spcPts val="800"/>
              </a:spcAft>
            </a:pPr>
            <a:r>
              <a:rPr lang="en-US" sz="2800" dirty="0">
                <a:solidFill>
                  <a:srgbClr val="000000"/>
                </a:solidFill>
                <a:effectLst/>
                <a:latin typeface="Quicksand" panose="020B0604020202020204" charset="0"/>
                <a:ea typeface="Calibri" panose="020F0502020204030204" pitchFamily="34" charset="0"/>
              </a:rPr>
              <a:t>“[I like that] I can walk to my grandparents house”</a:t>
            </a:r>
          </a:p>
          <a:p>
            <a:pPr marL="0" marR="0">
              <a:lnSpc>
                <a:spcPct val="107000"/>
              </a:lnSpc>
              <a:spcBef>
                <a:spcPts val="0"/>
              </a:spcBef>
              <a:spcAft>
                <a:spcPts val="800"/>
              </a:spcAft>
            </a:pPr>
            <a:r>
              <a:rPr lang="en-US" sz="2800" dirty="0">
                <a:solidFill>
                  <a:srgbClr val="000000"/>
                </a:solidFill>
                <a:latin typeface="Quicksand" panose="020B0604020202020204" charset="0"/>
                <a:ea typeface="Calibri" panose="020F0502020204030204" pitchFamily="34" charset="0"/>
              </a:rPr>
              <a:t>“We help others so that when we need help they help us”</a:t>
            </a:r>
          </a:p>
          <a:p>
            <a:pPr marL="0" marR="0">
              <a:lnSpc>
                <a:spcPct val="107000"/>
              </a:lnSpc>
              <a:spcBef>
                <a:spcPts val="0"/>
              </a:spcBef>
              <a:spcAft>
                <a:spcPts val="800"/>
              </a:spcAft>
            </a:pPr>
            <a:r>
              <a:rPr lang="en-US" sz="2800" dirty="0">
                <a:solidFill>
                  <a:srgbClr val="000000"/>
                </a:solidFill>
                <a:effectLst/>
                <a:latin typeface="Quicksand" panose="020B0604020202020204" charset="0"/>
                <a:ea typeface="Calibri" panose="020F0502020204030204" pitchFamily="34" charset="0"/>
              </a:rPr>
              <a:t>“When we are treated right we will treat others be</a:t>
            </a:r>
            <a:r>
              <a:rPr lang="en-US" sz="2800" dirty="0">
                <a:solidFill>
                  <a:srgbClr val="000000"/>
                </a:solidFill>
                <a:latin typeface="Quicksand" panose="020B0604020202020204" charset="0"/>
                <a:ea typeface="Calibri" panose="020F0502020204030204" pitchFamily="34" charset="0"/>
              </a:rPr>
              <a:t>tter”</a:t>
            </a:r>
            <a:endParaRPr lang="en-US" sz="2800" dirty="0">
              <a:solidFill>
                <a:srgbClr val="000000"/>
              </a:solidFill>
              <a:effectLst/>
              <a:latin typeface="Quicksand" panose="020B0604020202020204" charset="0"/>
              <a:ea typeface="Calibri" panose="020F0502020204030204" pitchFamily="34" charset="0"/>
            </a:endParaRPr>
          </a:p>
          <a:p>
            <a:pPr marL="0" marR="0">
              <a:lnSpc>
                <a:spcPct val="107000"/>
              </a:lnSpc>
              <a:spcBef>
                <a:spcPts val="0"/>
              </a:spcBef>
              <a:spcAft>
                <a:spcPts val="800"/>
              </a:spcAft>
            </a:pPr>
            <a:endParaRPr lang="en-US" sz="2800" dirty="0">
              <a:solidFill>
                <a:srgbClr val="000000"/>
              </a:solidFill>
              <a:effectLst/>
              <a:latin typeface="Quicksand" panose="020B0604020202020204" charset="0"/>
              <a:ea typeface="Calibri" panose="020F0502020204030204" pitchFamily="34" charset="0"/>
            </a:endParaRPr>
          </a:p>
          <a:p>
            <a:pPr marL="0" marR="0">
              <a:lnSpc>
                <a:spcPct val="107000"/>
              </a:lnSpc>
              <a:spcBef>
                <a:spcPts val="0"/>
              </a:spcBef>
              <a:spcAft>
                <a:spcPts val="800"/>
              </a:spcAft>
            </a:pPr>
            <a:endParaRPr lang="en-US" sz="2800" dirty="0">
              <a:effectLst/>
              <a:latin typeface="Quicksand" panose="020B0604020202020204" charset="0"/>
              <a:ea typeface="Calibri" panose="020F0502020204030204" pitchFamily="34" charset="0"/>
            </a:endParaRPr>
          </a:p>
        </p:txBody>
      </p:sp>
      <p:grpSp>
        <p:nvGrpSpPr>
          <p:cNvPr id="109" name="Google Shape;109;p3"/>
          <p:cNvGrpSpPr/>
          <p:nvPr/>
        </p:nvGrpSpPr>
        <p:grpSpPr>
          <a:xfrm>
            <a:off x="10640995" y="443169"/>
            <a:ext cx="1100831" cy="908923"/>
            <a:chOff x="10640995" y="443169"/>
            <a:chExt cx="1100831" cy="908923"/>
          </a:xfrm>
        </p:grpSpPr>
        <p:sp>
          <p:nvSpPr>
            <p:cNvPr id="110" name="Google Shape;110;p3"/>
            <p:cNvSpPr/>
            <p:nvPr/>
          </p:nvSpPr>
          <p:spPr>
            <a:xfrm rot="-4407344">
              <a:off x="10671175" y="653955"/>
              <a:ext cx="273050" cy="266700"/>
            </a:xfrm>
            <a:prstGeom prst="triangle">
              <a:avLst>
                <a:gd name="adj" fmla="val 50000"/>
              </a:avLst>
            </a:prstGeom>
            <a:solidFill>
              <a:schemeClr val="accent1">
                <a:alpha val="24705"/>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1" name="Google Shape;111;p3"/>
            <p:cNvSpPr/>
            <p:nvPr/>
          </p:nvSpPr>
          <p:spPr>
            <a:xfrm rot="1342919">
              <a:off x="11385549" y="485109"/>
              <a:ext cx="273050" cy="266700"/>
            </a:xfrm>
            <a:prstGeom prst="triangle">
              <a:avLst>
                <a:gd name="adj" fmla="val 50000"/>
              </a:avLst>
            </a:prstGeom>
            <a:solidFill>
              <a:schemeClr val="accent1">
                <a:alpha val="24705"/>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2" name="Google Shape;112;p3"/>
            <p:cNvSpPr/>
            <p:nvPr/>
          </p:nvSpPr>
          <p:spPr>
            <a:xfrm rot="4322394">
              <a:off x="11436350" y="1047750"/>
              <a:ext cx="273050" cy="266700"/>
            </a:xfrm>
            <a:prstGeom prst="triangle">
              <a:avLst>
                <a:gd name="adj" fmla="val 50000"/>
              </a:avLst>
            </a:prstGeom>
            <a:solidFill>
              <a:schemeClr val="accent1">
                <a:alpha val="24705"/>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spTree>
    <p:extLst>
      <p:ext uri="{BB962C8B-B14F-4D97-AF65-F5344CB8AC3E}">
        <p14:creationId xmlns:p14="http://schemas.microsoft.com/office/powerpoint/2010/main" val="3656608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6" name="Google Shape;106;p3"/>
          <p:cNvSpPr/>
          <p:nvPr/>
        </p:nvSpPr>
        <p:spPr>
          <a:xfrm>
            <a:off x="314325" y="299782"/>
            <a:ext cx="11563350" cy="6242420"/>
          </a:xfrm>
          <a:prstGeom prst="rect">
            <a:avLst/>
          </a:prstGeom>
          <a:solidFill>
            <a:schemeClr val="lt1"/>
          </a:solidFill>
          <a:ln w="28575" cap="flat" cmpd="sng">
            <a:solidFill>
              <a:srgbClr val="FBE4D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7" name="Google Shape;107;p3"/>
          <p:cNvSpPr txBox="1">
            <a:spLocks noGrp="1"/>
          </p:cNvSpPr>
          <p:nvPr>
            <p:ph type="ctrTitle"/>
          </p:nvPr>
        </p:nvSpPr>
        <p:spPr>
          <a:xfrm>
            <a:off x="1003300" y="893763"/>
            <a:ext cx="9144000" cy="706437"/>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chemeClr val="dk1"/>
              </a:buClr>
              <a:buSzPct val="100000"/>
              <a:buFont typeface="Quicksand"/>
              <a:buNone/>
            </a:pPr>
            <a:r>
              <a:rPr lang="en-CA" sz="5300" b="1" dirty="0">
                <a:latin typeface="Quicksand"/>
                <a:ea typeface="Quicksand"/>
                <a:cs typeface="Quicksand"/>
                <a:sym typeface="Quicksand"/>
              </a:rPr>
              <a:t>Explaining</a:t>
            </a:r>
            <a:r>
              <a:rPr lang="en-CA" dirty="0">
                <a:latin typeface="Quicksand"/>
                <a:ea typeface="Quicksand"/>
                <a:cs typeface="Quicksand"/>
                <a:sym typeface="Quicksand"/>
              </a:rPr>
              <a:t> </a:t>
            </a:r>
            <a:r>
              <a:rPr lang="en-CA" b="1" dirty="0">
                <a:latin typeface="Quicksand"/>
                <a:ea typeface="Quicksand"/>
                <a:cs typeface="Quicksand"/>
                <a:sym typeface="Quicksand"/>
              </a:rPr>
              <a:t>the Right</a:t>
            </a:r>
            <a:endParaRPr b="1" dirty="0"/>
          </a:p>
        </p:txBody>
      </p:sp>
      <p:sp>
        <p:nvSpPr>
          <p:cNvPr id="108" name="Google Shape;108;p3"/>
          <p:cNvSpPr txBox="1">
            <a:spLocks noGrp="1"/>
          </p:cNvSpPr>
          <p:nvPr>
            <p:ph type="subTitle" idx="1"/>
          </p:nvPr>
        </p:nvSpPr>
        <p:spPr>
          <a:xfrm>
            <a:off x="1003300" y="2020887"/>
            <a:ext cx="10287000" cy="3943349"/>
          </a:xfrm>
          <a:prstGeom prst="rect">
            <a:avLst/>
          </a:prstGeom>
          <a:noFill/>
          <a:ln>
            <a:noFill/>
          </a:ln>
        </p:spPr>
        <p:txBody>
          <a:bodyPr spcFirstLastPara="1" wrap="square" lIns="91425" tIns="45700" rIns="91425" bIns="45700" anchor="t" anchorCtr="0">
            <a:normAutofit lnSpcReduction="10000"/>
          </a:bodyPr>
          <a:lstStyle/>
          <a:p>
            <a:pPr marL="0" marR="0" algn="l">
              <a:lnSpc>
                <a:spcPct val="107000"/>
              </a:lnSpc>
              <a:spcBef>
                <a:spcPts val="0"/>
              </a:spcBef>
              <a:spcAft>
                <a:spcPts val="800"/>
              </a:spcAft>
            </a:pPr>
            <a:r>
              <a:rPr lang="en-CA" dirty="0">
                <a:solidFill>
                  <a:srgbClr val="000000"/>
                </a:solidFill>
                <a:effectLst/>
                <a:latin typeface="Quicksand" panose="020B0604020202020204" charset="0"/>
                <a:ea typeface="Calibri" panose="020F0502020204030204" pitchFamily="34" charset="0"/>
              </a:rPr>
              <a:t>Children had many suggestions for how adults can make them feel safe, loved and included in community life. Children spoke about how play, healthy food, active listening, and choice are all things adults can do to show children they care. </a:t>
            </a:r>
          </a:p>
          <a:p>
            <a:pPr marL="0" marR="0" algn="l">
              <a:lnSpc>
                <a:spcPct val="107000"/>
              </a:lnSpc>
              <a:spcBef>
                <a:spcPts val="0"/>
              </a:spcBef>
              <a:spcAft>
                <a:spcPts val="800"/>
              </a:spcAft>
            </a:pPr>
            <a:endParaRPr lang="en-CA" dirty="0">
              <a:solidFill>
                <a:srgbClr val="000000"/>
              </a:solidFill>
              <a:latin typeface="Quicksand" panose="020B0604020202020204" charset="0"/>
              <a:ea typeface="Calibri" panose="020F0502020204030204" pitchFamily="34" charset="0"/>
            </a:endParaRPr>
          </a:p>
          <a:p>
            <a:pPr marL="0" marR="0" algn="l">
              <a:lnSpc>
                <a:spcPct val="107000"/>
              </a:lnSpc>
              <a:spcBef>
                <a:spcPts val="0"/>
              </a:spcBef>
              <a:spcAft>
                <a:spcPts val="800"/>
              </a:spcAft>
            </a:pPr>
            <a:r>
              <a:rPr lang="en-US" dirty="0">
                <a:solidFill>
                  <a:srgbClr val="000000"/>
                </a:solidFill>
                <a:effectLst/>
                <a:latin typeface="Quicksand" panose="020B0604020202020204" charset="0"/>
                <a:ea typeface="Calibri" panose="020F0502020204030204" pitchFamily="34" charset="0"/>
              </a:rPr>
              <a:t>Children also expressed the need for peer acceptance and inclusion and how it felt good to have friends and adults treat each other with kindness.</a:t>
            </a:r>
            <a:endParaRPr lang="en-US" dirty="0">
              <a:effectLst/>
              <a:latin typeface="Quicksand" panose="020B0604020202020204" charset="0"/>
              <a:ea typeface="Calibri" panose="020F0502020204030204" pitchFamily="34" charset="0"/>
            </a:endParaRPr>
          </a:p>
          <a:p>
            <a:pPr marL="0" marR="0" algn="l">
              <a:lnSpc>
                <a:spcPct val="107000"/>
              </a:lnSpc>
              <a:spcBef>
                <a:spcPts val="0"/>
              </a:spcBef>
              <a:spcAft>
                <a:spcPts val="800"/>
              </a:spcAft>
            </a:pPr>
            <a:r>
              <a:rPr lang="en-CA" sz="2400" dirty="0">
                <a:solidFill>
                  <a:srgbClr val="000000"/>
                </a:solidFill>
                <a:effectLst/>
                <a:latin typeface="Quicksand" panose="020B0604020202020204" charset="0"/>
                <a:ea typeface="Calibri" panose="020F0502020204030204" pitchFamily="34" charset="0"/>
              </a:rPr>
              <a:t> </a:t>
            </a:r>
            <a:endParaRPr lang="en-US" sz="2400" dirty="0">
              <a:effectLst/>
              <a:latin typeface="Quicksand" panose="020B0604020202020204" charset="0"/>
              <a:ea typeface="Calibri" panose="020F0502020204030204" pitchFamily="34" charset="0"/>
            </a:endParaRPr>
          </a:p>
        </p:txBody>
      </p:sp>
      <p:grpSp>
        <p:nvGrpSpPr>
          <p:cNvPr id="109" name="Google Shape;109;p3"/>
          <p:cNvGrpSpPr/>
          <p:nvPr/>
        </p:nvGrpSpPr>
        <p:grpSpPr>
          <a:xfrm>
            <a:off x="10640995" y="443169"/>
            <a:ext cx="1100831" cy="908923"/>
            <a:chOff x="10640995" y="443169"/>
            <a:chExt cx="1100831" cy="908923"/>
          </a:xfrm>
        </p:grpSpPr>
        <p:sp>
          <p:nvSpPr>
            <p:cNvPr id="110" name="Google Shape;110;p3"/>
            <p:cNvSpPr/>
            <p:nvPr/>
          </p:nvSpPr>
          <p:spPr>
            <a:xfrm rot="-4407344">
              <a:off x="10671175" y="653955"/>
              <a:ext cx="273050" cy="266700"/>
            </a:xfrm>
            <a:prstGeom prst="triangle">
              <a:avLst>
                <a:gd name="adj" fmla="val 50000"/>
              </a:avLst>
            </a:prstGeom>
            <a:solidFill>
              <a:schemeClr val="accent1">
                <a:alpha val="24705"/>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1" name="Google Shape;111;p3"/>
            <p:cNvSpPr/>
            <p:nvPr/>
          </p:nvSpPr>
          <p:spPr>
            <a:xfrm rot="1342919">
              <a:off x="11385549" y="485109"/>
              <a:ext cx="273050" cy="266700"/>
            </a:xfrm>
            <a:prstGeom prst="triangle">
              <a:avLst>
                <a:gd name="adj" fmla="val 50000"/>
              </a:avLst>
            </a:prstGeom>
            <a:solidFill>
              <a:schemeClr val="accent1">
                <a:alpha val="24705"/>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2" name="Google Shape;112;p3"/>
            <p:cNvSpPr/>
            <p:nvPr/>
          </p:nvSpPr>
          <p:spPr>
            <a:xfrm rot="4322394">
              <a:off x="11436350" y="1047750"/>
              <a:ext cx="273050" cy="266700"/>
            </a:xfrm>
            <a:prstGeom prst="triangle">
              <a:avLst>
                <a:gd name="adj" fmla="val 50000"/>
              </a:avLst>
            </a:prstGeom>
            <a:solidFill>
              <a:schemeClr val="accent1">
                <a:alpha val="24705"/>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30" name="Google Shape;130;p5"/>
          <p:cNvSpPr/>
          <p:nvPr/>
        </p:nvSpPr>
        <p:spPr>
          <a:xfrm>
            <a:off x="342900" y="355600"/>
            <a:ext cx="11563350" cy="6115050"/>
          </a:xfrm>
          <a:prstGeom prst="rect">
            <a:avLst/>
          </a:prstGeom>
          <a:solidFill>
            <a:schemeClr val="lt1"/>
          </a:solidFill>
          <a:ln w="28575" cap="flat" cmpd="sng">
            <a:solidFill>
              <a:srgbClr val="FBE4D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1" name="Google Shape;131;p5"/>
          <p:cNvSpPr txBox="1">
            <a:spLocks noGrp="1"/>
          </p:cNvSpPr>
          <p:nvPr>
            <p:ph type="ctrTitle"/>
          </p:nvPr>
        </p:nvSpPr>
        <p:spPr>
          <a:xfrm>
            <a:off x="838876" y="1352092"/>
            <a:ext cx="9144000" cy="706437"/>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ct val="100000"/>
              <a:buFont typeface="Quicksand"/>
              <a:buNone/>
            </a:pPr>
            <a:r>
              <a:rPr lang="en-CA" sz="4800" b="1" dirty="0">
                <a:latin typeface="Quicksand"/>
                <a:ea typeface="Quicksand"/>
                <a:cs typeface="Quicksand"/>
                <a:sym typeface="Quicksand"/>
              </a:rPr>
              <a:t>Questions to think about or discuss:</a:t>
            </a:r>
            <a:endParaRPr sz="4800" b="1" dirty="0"/>
          </a:p>
        </p:txBody>
      </p:sp>
      <p:sp>
        <p:nvSpPr>
          <p:cNvPr id="132" name="Google Shape;132;p5"/>
          <p:cNvSpPr txBox="1">
            <a:spLocks noGrp="1"/>
          </p:cNvSpPr>
          <p:nvPr>
            <p:ph type="subTitle" idx="1"/>
          </p:nvPr>
        </p:nvSpPr>
        <p:spPr>
          <a:xfrm>
            <a:off x="981075" y="2221636"/>
            <a:ext cx="10287000" cy="3554965"/>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400"/>
              <a:buNone/>
            </a:pPr>
            <a:endParaRPr lang="en-CA" dirty="0">
              <a:latin typeface="Quicksand"/>
              <a:ea typeface="Quicksand"/>
              <a:cs typeface="Quicksand"/>
              <a:sym typeface="Quicksand"/>
            </a:endParaRPr>
          </a:p>
          <a:p>
            <a:pPr lvl="0" indent="-457200" algn="l" rtl="0">
              <a:lnSpc>
                <a:spcPct val="90000"/>
              </a:lnSpc>
              <a:spcBef>
                <a:spcPts val="0"/>
              </a:spcBef>
              <a:spcAft>
                <a:spcPts val="0"/>
              </a:spcAft>
              <a:buClr>
                <a:schemeClr val="dk1"/>
              </a:buClr>
              <a:buSzPts val="2400"/>
              <a:buFont typeface="+mj-lt"/>
              <a:buAutoNum type="arabicPeriod"/>
            </a:pPr>
            <a:r>
              <a:rPr lang="en-CA" dirty="0">
                <a:latin typeface="Quicksand"/>
                <a:ea typeface="Quicksand"/>
                <a:cs typeface="Quicksand"/>
                <a:sym typeface="Quicksand"/>
              </a:rPr>
              <a:t>What are you seeing in the community in relation to the right to feel safe? What are you seeing in relation to the right to kindness, love, and inclusion?</a:t>
            </a:r>
            <a:endParaRPr lang="en-CA" dirty="0">
              <a:ea typeface="Quicksand"/>
            </a:endParaRPr>
          </a:p>
          <a:p>
            <a:pPr lvl="0" indent="-457200" algn="l" rtl="0">
              <a:lnSpc>
                <a:spcPct val="90000"/>
              </a:lnSpc>
              <a:spcBef>
                <a:spcPts val="0"/>
              </a:spcBef>
              <a:spcAft>
                <a:spcPts val="0"/>
              </a:spcAft>
              <a:buClr>
                <a:schemeClr val="dk1"/>
              </a:buClr>
              <a:buSzPts val="2400"/>
              <a:buFont typeface="+mj-lt"/>
              <a:buAutoNum type="arabicPeriod"/>
            </a:pPr>
            <a:endParaRPr lang="en-CA" dirty="0">
              <a:latin typeface="Quicksand"/>
              <a:ea typeface="Quicksand"/>
              <a:cs typeface="Quicksand"/>
              <a:sym typeface="Quicksand"/>
            </a:endParaRPr>
          </a:p>
          <a:p>
            <a:pPr lvl="0" indent="-457200" algn="l" rtl="0">
              <a:lnSpc>
                <a:spcPct val="90000"/>
              </a:lnSpc>
              <a:spcBef>
                <a:spcPts val="0"/>
              </a:spcBef>
              <a:spcAft>
                <a:spcPts val="0"/>
              </a:spcAft>
              <a:buClr>
                <a:schemeClr val="dk1"/>
              </a:buClr>
              <a:buSzPts val="2400"/>
              <a:buFont typeface="+mj-lt"/>
              <a:buAutoNum type="arabicPeriod"/>
            </a:pPr>
            <a:r>
              <a:rPr lang="en-CA" dirty="0">
                <a:latin typeface="Quicksand"/>
                <a:ea typeface="Quicksand"/>
                <a:cs typeface="Quicksand"/>
                <a:sym typeface="Quicksand"/>
              </a:rPr>
              <a:t>As an adult supporting children, what is your responsibility to the right to safety? To the right to inclusion?</a:t>
            </a:r>
          </a:p>
          <a:p>
            <a:pPr lvl="0" indent="-457200" algn="l" rtl="0">
              <a:lnSpc>
                <a:spcPct val="90000"/>
              </a:lnSpc>
              <a:spcBef>
                <a:spcPts val="0"/>
              </a:spcBef>
              <a:spcAft>
                <a:spcPts val="0"/>
              </a:spcAft>
              <a:buClr>
                <a:schemeClr val="dk1"/>
              </a:buClr>
              <a:buSzPts val="2400"/>
              <a:buFont typeface="+mj-lt"/>
              <a:buAutoNum type="arabicPeriod"/>
            </a:pPr>
            <a:endParaRPr lang="en-CA" dirty="0">
              <a:latin typeface="Quicksand"/>
              <a:ea typeface="Quicksand"/>
              <a:cs typeface="Quicksand"/>
              <a:sym typeface="Quicksand"/>
            </a:endParaRPr>
          </a:p>
          <a:p>
            <a:pPr lvl="0" indent="-457200" algn="l" rtl="0">
              <a:lnSpc>
                <a:spcPct val="90000"/>
              </a:lnSpc>
              <a:spcBef>
                <a:spcPts val="0"/>
              </a:spcBef>
              <a:spcAft>
                <a:spcPts val="0"/>
              </a:spcAft>
              <a:buClr>
                <a:schemeClr val="dk1"/>
              </a:buClr>
              <a:buSzPts val="2400"/>
              <a:buFont typeface="+mj-lt"/>
              <a:buAutoNum type="arabicPeriod"/>
            </a:pPr>
            <a:r>
              <a:rPr lang="en-CA" dirty="0">
                <a:latin typeface="Quicksand"/>
                <a:ea typeface="Quicksand"/>
                <a:cs typeface="Quicksand"/>
                <a:sym typeface="Quicksand"/>
              </a:rPr>
              <a:t>What strategies do you currently implement to foster environments where children feel safe to explore new friendships or to participate?</a:t>
            </a:r>
          </a:p>
          <a:p>
            <a:pPr marL="0" lvl="0" indent="0" algn="l" rtl="0">
              <a:lnSpc>
                <a:spcPct val="90000"/>
              </a:lnSpc>
              <a:spcBef>
                <a:spcPts val="1000"/>
              </a:spcBef>
              <a:spcAft>
                <a:spcPts val="0"/>
              </a:spcAft>
              <a:buClr>
                <a:schemeClr val="dk1"/>
              </a:buClr>
              <a:buSzPts val="2400"/>
              <a:buNone/>
            </a:pPr>
            <a:endParaRPr lang="en-CA" b="1" dirty="0">
              <a:latin typeface="Quicksand"/>
              <a:ea typeface="Quicksand"/>
              <a:cs typeface="Quicksand"/>
              <a:sym typeface="Quicksand"/>
            </a:endParaRPr>
          </a:p>
        </p:txBody>
      </p:sp>
      <p:grpSp>
        <p:nvGrpSpPr>
          <p:cNvPr id="133" name="Google Shape;133;p5"/>
          <p:cNvGrpSpPr/>
          <p:nvPr/>
        </p:nvGrpSpPr>
        <p:grpSpPr>
          <a:xfrm>
            <a:off x="10640995" y="443169"/>
            <a:ext cx="1100831" cy="908923"/>
            <a:chOff x="10640995" y="443169"/>
            <a:chExt cx="1100831" cy="908923"/>
          </a:xfrm>
        </p:grpSpPr>
        <p:sp>
          <p:nvSpPr>
            <p:cNvPr id="134" name="Google Shape;134;p5"/>
            <p:cNvSpPr/>
            <p:nvPr/>
          </p:nvSpPr>
          <p:spPr>
            <a:xfrm rot="-4407344">
              <a:off x="10671175" y="653955"/>
              <a:ext cx="273050" cy="266700"/>
            </a:xfrm>
            <a:prstGeom prst="triangle">
              <a:avLst>
                <a:gd name="adj" fmla="val 50000"/>
              </a:avLst>
            </a:prstGeom>
            <a:solidFill>
              <a:schemeClr val="accent1">
                <a:alpha val="24705"/>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5" name="Google Shape;135;p5"/>
            <p:cNvSpPr/>
            <p:nvPr/>
          </p:nvSpPr>
          <p:spPr>
            <a:xfrm rot="1342919">
              <a:off x="11385549" y="485109"/>
              <a:ext cx="273050" cy="266700"/>
            </a:xfrm>
            <a:prstGeom prst="triangle">
              <a:avLst>
                <a:gd name="adj" fmla="val 50000"/>
              </a:avLst>
            </a:prstGeom>
            <a:solidFill>
              <a:schemeClr val="accent1">
                <a:alpha val="24705"/>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6" name="Google Shape;136;p5"/>
            <p:cNvSpPr/>
            <p:nvPr/>
          </p:nvSpPr>
          <p:spPr>
            <a:xfrm rot="4322394">
              <a:off x="11436350" y="1047750"/>
              <a:ext cx="273050" cy="266700"/>
            </a:xfrm>
            <a:prstGeom prst="triangle">
              <a:avLst>
                <a:gd name="adj" fmla="val 50000"/>
              </a:avLst>
            </a:prstGeom>
            <a:solidFill>
              <a:schemeClr val="accent1">
                <a:alpha val="24705"/>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30" name="Google Shape;130;p5"/>
          <p:cNvSpPr/>
          <p:nvPr/>
        </p:nvSpPr>
        <p:spPr>
          <a:xfrm>
            <a:off x="342900" y="355600"/>
            <a:ext cx="11563350" cy="6115050"/>
          </a:xfrm>
          <a:prstGeom prst="rect">
            <a:avLst/>
          </a:prstGeom>
          <a:solidFill>
            <a:schemeClr val="lt1"/>
          </a:solidFill>
          <a:ln w="28575" cap="flat" cmpd="sng">
            <a:solidFill>
              <a:srgbClr val="FBE4D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1" name="Google Shape;131;p5"/>
          <p:cNvSpPr txBox="1">
            <a:spLocks noGrp="1"/>
          </p:cNvSpPr>
          <p:nvPr>
            <p:ph type="ctrTitle"/>
          </p:nvPr>
        </p:nvSpPr>
        <p:spPr>
          <a:xfrm>
            <a:off x="838876" y="1014162"/>
            <a:ext cx="9144000" cy="706437"/>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ct val="100000"/>
              <a:buFont typeface="Quicksand"/>
              <a:buNone/>
            </a:pPr>
            <a:r>
              <a:rPr lang="en-CA" sz="4800" b="1" dirty="0">
                <a:latin typeface="Quicksand"/>
                <a:ea typeface="Quicksand"/>
                <a:cs typeface="Quicksand"/>
                <a:sym typeface="Quicksand"/>
              </a:rPr>
              <a:t>Best Practice </a:t>
            </a:r>
            <a:endParaRPr sz="4800" b="1" dirty="0"/>
          </a:p>
        </p:txBody>
      </p:sp>
      <p:sp>
        <p:nvSpPr>
          <p:cNvPr id="132" name="Google Shape;132;p5"/>
          <p:cNvSpPr txBox="1">
            <a:spLocks noGrp="1"/>
          </p:cNvSpPr>
          <p:nvPr>
            <p:ph type="subTitle" idx="1"/>
          </p:nvPr>
        </p:nvSpPr>
        <p:spPr>
          <a:xfrm>
            <a:off x="981075" y="1958121"/>
            <a:ext cx="9993331" cy="3554965"/>
          </a:xfrm>
          <a:prstGeom prst="rect">
            <a:avLst/>
          </a:prstGeom>
          <a:noFill/>
          <a:ln>
            <a:noFill/>
          </a:ln>
        </p:spPr>
        <p:txBody>
          <a:bodyPr spcFirstLastPara="1" wrap="square" lIns="91425" tIns="45700" rIns="91425" bIns="45700" anchor="t" anchorCtr="0">
            <a:normAutofit fontScale="92500"/>
          </a:bodyPr>
          <a:lstStyle/>
          <a:p>
            <a:pPr algn="l">
              <a:buFont typeface="Arial" panose="020B0604020202020204" pitchFamily="34" charset="0"/>
              <a:buChar char="•"/>
            </a:pPr>
            <a:r>
              <a:rPr lang="en-US" dirty="0">
                <a:latin typeface="Quicksand" panose="020B0604020202020204" charset="0"/>
              </a:rPr>
              <a:t>Feeling safe and being safe have different meanings</a:t>
            </a:r>
          </a:p>
          <a:p>
            <a:pPr algn="l">
              <a:buFont typeface="Arial" panose="020B0604020202020204" pitchFamily="34" charset="0"/>
              <a:buChar char="•"/>
            </a:pPr>
            <a:r>
              <a:rPr lang="en-US" dirty="0">
                <a:latin typeface="Quicksand" panose="020B0604020202020204" charset="0"/>
              </a:rPr>
              <a:t>As adults, we implement many strategies to ensure the physical and mental safety of children in our care</a:t>
            </a:r>
          </a:p>
          <a:p>
            <a:pPr algn="l">
              <a:buFont typeface="Arial" panose="020B0604020202020204" pitchFamily="34" charset="0"/>
              <a:buChar char="•"/>
            </a:pPr>
            <a:r>
              <a:rPr lang="en-US" dirty="0">
                <a:latin typeface="Quicksand" panose="020B0604020202020204" charset="0"/>
              </a:rPr>
              <a:t>Think about what measures you have in place that allow children to feel safe to express themselves, to learn new things or to make new friends</a:t>
            </a:r>
          </a:p>
          <a:p>
            <a:pPr algn="l">
              <a:buFont typeface="Arial" panose="020B0604020202020204" pitchFamily="34" charset="0"/>
              <a:buChar char="•"/>
            </a:pPr>
            <a:r>
              <a:rPr lang="en-US" dirty="0">
                <a:latin typeface="Quicksand" panose="020B0604020202020204" charset="0"/>
              </a:rPr>
              <a:t>All children are entitled to respect and kindness from their peers and adults in their sphere</a:t>
            </a:r>
          </a:p>
          <a:p>
            <a:pPr algn="l">
              <a:buFont typeface="Arial" panose="020B0604020202020204" pitchFamily="34" charset="0"/>
              <a:buChar char="•"/>
            </a:pPr>
            <a:r>
              <a:rPr lang="en-US" dirty="0">
                <a:latin typeface="Quicksand" panose="020B0604020202020204" charset="0"/>
              </a:rPr>
              <a:t>A child who feels safe will feel free to build healthy relationships and thus feel more included in their communities</a:t>
            </a:r>
          </a:p>
          <a:p>
            <a:pPr algn="l">
              <a:buFont typeface="Arial" panose="020B0604020202020204" pitchFamily="34" charset="0"/>
              <a:buChar char="•"/>
            </a:pPr>
            <a:endParaRPr lang="en-US" dirty="0">
              <a:highlight>
                <a:srgbClr val="FFFF00"/>
              </a:highlight>
              <a:latin typeface="Quicksand" panose="020B0604020202020204" charset="0"/>
            </a:endParaRPr>
          </a:p>
          <a:p>
            <a:pPr marL="0" lvl="0" indent="0" algn="l" rtl="0">
              <a:lnSpc>
                <a:spcPct val="90000"/>
              </a:lnSpc>
              <a:spcBef>
                <a:spcPts val="1000"/>
              </a:spcBef>
              <a:spcAft>
                <a:spcPts val="0"/>
              </a:spcAft>
              <a:buClr>
                <a:schemeClr val="dk1"/>
              </a:buClr>
              <a:buSzPts val="2400"/>
              <a:buNone/>
            </a:pPr>
            <a:endParaRPr lang="en-CA" b="1" dirty="0">
              <a:latin typeface="Quicksand"/>
              <a:ea typeface="Quicksand"/>
              <a:cs typeface="Quicksand"/>
              <a:sym typeface="Quicksand"/>
            </a:endParaRPr>
          </a:p>
        </p:txBody>
      </p:sp>
      <p:grpSp>
        <p:nvGrpSpPr>
          <p:cNvPr id="133" name="Google Shape;133;p5"/>
          <p:cNvGrpSpPr/>
          <p:nvPr/>
        </p:nvGrpSpPr>
        <p:grpSpPr>
          <a:xfrm>
            <a:off x="10640995" y="443169"/>
            <a:ext cx="1100831" cy="908923"/>
            <a:chOff x="10640995" y="443169"/>
            <a:chExt cx="1100831" cy="908923"/>
          </a:xfrm>
        </p:grpSpPr>
        <p:sp>
          <p:nvSpPr>
            <p:cNvPr id="134" name="Google Shape;134;p5"/>
            <p:cNvSpPr/>
            <p:nvPr/>
          </p:nvSpPr>
          <p:spPr>
            <a:xfrm rot="-4407344">
              <a:off x="10671175" y="653955"/>
              <a:ext cx="273050" cy="266700"/>
            </a:xfrm>
            <a:prstGeom prst="triangle">
              <a:avLst>
                <a:gd name="adj" fmla="val 50000"/>
              </a:avLst>
            </a:prstGeom>
            <a:solidFill>
              <a:schemeClr val="accent1">
                <a:alpha val="24705"/>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5" name="Google Shape;135;p5"/>
            <p:cNvSpPr/>
            <p:nvPr/>
          </p:nvSpPr>
          <p:spPr>
            <a:xfrm rot="1342919">
              <a:off x="11385549" y="485109"/>
              <a:ext cx="273050" cy="266700"/>
            </a:xfrm>
            <a:prstGeom prst="triangle">
              <a:avLst>
                <a:gd name="adj" fmla="val 50000"/>
              </a:avLst>
            </a:prstGeom>
            <a:solidFill>
              <a:schemeClr val="accent1">
                <a:alpha val="24705"/>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6" name="Google Shape;136;p5"/>
            <p:cNvSpPr/>
            <p:nvPr/>
          </p:nvSpPr>
          <p:spPr>
            <a:xfrm rot="4322394">
              <a:off x="11436350" y="1047750"/>
              <a:ext cx="273050" cy="266700"/>
            </a:xfrm>
            <a:prstGeom prst="triangle">
              <a:avLst>
                <a:gd name="adj" fmla="val 50000"/>
              </a:avLst>
            </a:prstGeom>
            <a:solidFill>
              <a:schemeClr val="accent1">
                <a:alpha val="24705"/>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spTree>
    <p:extLst>
      <p:ext uri="{BB962C8B-B14F-4D97-AF65-F5344CB8AC3E}">
        <p14:creationId xmlns:p14="http://schemas.microsoft.com/office/powerpoint/2010/main" val="19136775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6" name="Google Shape;166;p8"/>
          <p:cNvSpPr/>
          <p:nvPr/>
        </p:nvSpPr>
        <p:spPr>
          <a:xfrm>
            <a:off x="342900" y="355600"/>
            <a:ext cx="11563350" cy="6115050"/>
          </a:xfrm>
          <a:prstGeom prst="rect">
            <a:avLst/>
          </a:prstGeom>
          <a:solidFill>
            <a:schemeClr val="lt1"/>
          </a:solidFill>
          <a:ln w="28575" cap="flat" cmpd="sng">
            <a:solidFill>
              <a:srgbClr val="FBE4D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b="0" i="0" u="none" strike="noStrike" cap="none">
              <a:solidFill>
                <a:schemeClr val="lt1"/>
              </a:solidFill>
              <a:latin typeface="Calibri"/>
              <a:ea typeface="Calibri"/>
              <a:cs typeface="Calibri"/>
              <a:sym typeface="Calibri"/>
            </a:endParaRPr>
          </a:p>
        </p:txBody>
      </p:sp>
      <p:sp>
        <p:nvSpPr>
          <p:cNvPr id="167" name="Google Shape;167;p8"/>
          <p:cNvSpPr txBox="1">
            <a:spLocks noGrp="1"/>
          </p:cNvSpPr>
          <p:nvPr>
            <p:ph type="ctrTitle"/>
          </p:nvPr>
        </p:nvSpPr>
        <p:spPr>
          <a:xfrm>
            <a:off x="1003300" y="893763"/>
            <a:ext cx="9144000" cy="706437"/>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ct val="100000"/>
              <a:buFont typeface="Quicksand"/>
              <a:buNone/>
            </a:pPr>
            <a:r>
              <a:rPr lang="en-US" sz="3600" b="1" dirty="0">
                <a:latin typeface="Quicksand" panose="020B0604020202020204" charset="0"/>
              </a:rPr>
              <a:t>For more information:</a:t>
            </a:r>
            <a:endParaRPr sz="4800" b="1" dirty="0"/>
          </a:p>
        </p:txBody>
      </p:sp>
      <p:sp>
        <p:nvSpPr>
          <p:cNvPr id="168" name="Google Shape;168;p8"/>
          <p:cNvSpPr txBox="1">
            <a:spLocks noGrp="1"/>
          </p:cNvSpPr>
          <p:nvPr>
            <p:ph type="subTitle" idx="1"/>
          </p:nvPr>
        </p:nvSpPr>
        <p:spPr>
          <a:xfrm>
            <a:off x="1003300" y="2020887"/>
            <a:ext cx="10287000" cy="3943349"/>
          </a:xfrm>
          <a:prstGeom prst="rect">
            <a:avLst/>
          </a:prstGeom>
          <a:noFill/>
          <a:ln>
            <a:noFill/>
          </a:ln>
        </p:spPr>
        <p:txBody>
          <a:bodyPr spcFirstLastPara="1" wrap="square" lIns="91425" tIns="45700" rIns="91425" bIns="45700" anchor="t" anchorCtr="0">
            <a:normAutofit/>
          </a:bodyPr>
          <a:lstStyle/>
          <a:p>
            <a:pPr algn="l"/>
            <a:r>
              <a:rPr lang="en-US" sz="1800" b="0" i="0" u="none" strike="noStrike" baseline="0" dirty="0">
                <a:solidFill>
                  <a:srgbClr val="000000"/>
                </a:solidFill>
                <a:latin typeface="Quicksand" panose="020B0604020202020204" charset="0"/>
              </a:rPr>
              <a:t>Suzanne Vardy   -   </a:t>
            </a:r>
            <a:r>
              <a:rPr lang="en-US" sz="1800" b="0" i="0" u="none" strike="noStrike" baseline="0" dirty="0">
                <a:solidFill>
                  <a:srgbClr val="0462C1"/>
                </a:solidFill>
                <a:latin typeface="Quicksand" panose="020B0604020202020204" charset="0"/>
              </a:rPr>
              <a:t>Suzanne.Vardy@burnabyschools.ca</a:t>
            </a:r>
          </a:p>
          <a:p>
            <a:pPr algn="l"/>
            <a:r>
              <a:rPr lang="en-US" sz="1800" b="0" i="0" u="none" strike="noStrike" baseline="0" dirty="0">
                <a:solidFill>
                  <a:srgbClr val="000000"/>
                </a:solidFill>
                <a:latin typeface="Quicksand" panose="020B0604020202020204" charset="0"/>
              </a:rPr>
              <a:t>Safe and Caring Schools Team - Burnaby School District </a:t>
            </a:r>
          </a:p>
          <a:p>
            <a:pPr algn="l"/>
            <a:endParaRPr lang="en-US" sz="1800" b="0" i="0" u="none" strike="noStrike" baseline="0" dirty="0">
              <a:solidFill>
                <a:srgbClr val="000000"/>
              </a:solidFill>
              <a:latin typeface="Quicksand" panose="020B0604020202020204" charset="0"/>
            </a:endParaRPr>
          </a:p>
          <a:p>
            <a:pPr algn="l"/>
            <a:r>
              <a:rPr lang="en-US" sz="1800" b="0" i="0" u="none" strike="noStrike" baseline="0" dirty="0">
                <a:solidFill>
                  <a:srgbClr val="000000"/>
                </a:solidFill>
                <a:latin typeface="Quicksand" panose="020B0604020202020204" charset="0"/>
              </a:rPr>
              <a:t>Sheri Brattston   -   </a:t>
            </a:r>
            <a:r>
              <a:rPr lang="en-US" sz="1800" b="0" i="0" u="none" strike="noStrike" baseline="0" dirty="0">
                <a:solidFill>
                  <a:srgbClr val="0462C1"/>
                </a:solidFill>
                <a:latin typeface="Quicksand" panose="020B0604020202020204" charset="0"/>
              </a:rPr>
              <a:t>Sheri.brattston@burnabyschools.ca</a:t>
            </a:r>
          </a:p>
          <a:p>
            <a:pPr algn="l"/>
            <a:r>
              <a:rPr lang="en-US" sz="1800" b="0" i="0" u="none" strike="noStrike" baseline="0" dirty="0">
                <a:solidFill>
                  <a:srgbClr val="000000"/>
                </a:solidFill>
                <a:latin typeface="Quicksand" panose="020B0604020202020204" charset="0"/>
              </a:rPr>
              <a:t>Managing Director, Community Education - Burnaby School District</a:t>
            </a:r>
          </a:p>
          <a:p>
            <a:pPr algn="l"/>
            <a:endParaRPr lang="en-US" sz="1800" b="0" i="0" u="none" strike="noStrike" baseline="0" dirty="0">
              <a:solidFill>
                <a:srgbClr val="000000"/>
              </a:solidFill>
              <a:latin typeface="Quicksand" panose="020B0604020202020204" charset="0"/>
            </a:endParaRPr>
          </a:p>
          <a:p>
            <a:pPr algn="l"/>
            <a:r>
              <a:rPr lang="en-US" sz="1800" b="0" i="0" u="none" strike="noStrike" baseline="0" dirty="0">
                <a:solidFill>
                  <a:srgbClr val="000000"/>
                </a:solidFill>
                <a:latin typeface="Quicksand" panose="020B0604020202020204" charset="0"/>
              </a:rPr>
              <a:t>Gabriella Maio   -   </a:t>
            </a:r>
            <a:r>
              <a:rPr lang="en-US" sz="1800" b="0" i="0" u="none" strike="noStrike" baseline="0" dirty="0">
                <a:solidFill>
                  <a:srgbClr val="0462C1"/>
                </a:solidFill>
                <a:latin typeface="Quicksand" panose="020B0604020202020204" charset="0"/>
              </a:rPr>
              <a:t>Gabriella.Maio@gov.bc.ca</a:t>
            </a:r>
          </a:p>
          <a:p>
            <a:pPr algn="l"/>
            <a:r>
              <a:rPr lang="en-US" sz="1800" b="0" i="0" u="none" strike="noStrike" baseline="0" dirty="0">
                <a:solidFill>
                  <a:srgbClr val="000000"/>
                </a:solidFill>
                <a:latin typeface="Quicksand" panose="020B0604020202020204" charset="0"/>
              </a:rPr>
              <a:t>Community Development Worker - Ministry of Children and Family Development </a:t>
            </a:r>
            <a:endParaRPr lang="en-US" b="1" dirty="0">
              <a:latin typeface="Quicksand" panose="020B0604020202020204" charset="0"/>
              <a:ea typeface="Quicksand"/>
              <a:cs typeface="Quicksand"/>
              <a:sym typeface="Quicksand"/>
            </a:endParaRPr>
          </a:p>
          <a:p>
            <a:pPr marL="0" lvl="0" indent="0" algn="l" rtl="0">
              <a:lnSpc>
                <a:spcPct val="90000"/>
              </a:lnSpc>
              <a:spcBef>
                <a:spcPts val="0"/>
              </a:spcBef>
              <a:spcAft>
                <a:spcPts val="0"/>
              </a:spcAft>
              <a:buClr>
                <a:schemeClr val="dk1"/>
              </a:buClr>
              <a:buSzPts val="2400"/>
              <a:buNone/>
            </a:pPr>
            <a:endParaRPr b="1" dirty="0">
              <a:latin typeface="Quicksand"/>
              <a:ea typeface="Quicksand"/>
              <a:cs typeface="Quicksand"/>
              <a:sym typeface="Quicksand"/>
            </a:endParaRPr>
          </a:p>
        </p:txBody>
      </p:sp>
      <p:grpSp>
        <p:nvGrpSpPr>
          <p:cNvPr id="169" name="Google Shape;169;p8"/>
          <p:cNvGrpSpPr/>
          <p:nvPr/>
        </p:nvGrpSpPr>
        <p:grpSpPr>
          <a:xfrm>
            <a:off x="10640995" y="443169"/>
            <a:ext cx="1100831" cy="908923"/>
            <a:chOff x="10640995" y="443169"/>
            <a:chExt cx="1100831" cy="908923"/>
          </a:xfrm>
        </p:grpSpPr>
        <p:sp>
          <p:nvSpPr>
            <p:cNvPr id="170" name="Google Shape;170;p8"/>
            <p:cNvSpPr/>
            <p:nvPr/>
          </p:nvSpPr>
          <p:spPr>
            <a:xfrm rot="-4407344">
              <a:off x="10671175" y="653955"/>
              <a:ext cx="273050" cy="266700"/>
            </a:xfrm>
            <a:prstGeom prst="triangle">
              <a:avLst>
                <a:gd name="adj" fmla="val 50000"/>
              </a:avLst>
            </a:prstGeom>
            <a:solidFill>
              <a:schemeClr val="accent1">
                <a:alpha val="24705"/>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71" name="Google Shape;171;p8"/>
            <p:cNvSpPr/>
            <p:nvPr/>
          </p:nvSpPr>
          <p:spPr>
            <a:xfrm rot="1342919">
              <a:off x="11385549" y="485109"/>
              <a:ext cx="273050" cy="266700"/>
            </a:xfrm>
            <a:prstGeom prst="triangle">
              <a:avLst>
                <a:gd name="adj" fmla="val 50000"/>
              </a:avLst>
            </a:prstGeom>
            <a:solidFill>
              <a:schemeClr val="accent1">
                <a:alpha val="24705"/>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72" name="Google Shape;172;p8"/>
            <p:cNvSpPr/>
            <p:nvPr/>
          </p:nvSpPr>
          <p:spPr>
            <a:xfrm rot="4322394">
              <a:off x="11436350" y="1047750"/>
              <a:ext cx="273050" cy="266700"/>
            </a:xfrm>
            <a:prstGeom prst="triangle">
              <a:avLst>
                <a:gd name="adj" fmla="val 50000"/>
              </a:avLst>
            </a:prstGeom>
            <a:solidFill>
              <a:schemeClr val="accent1">
                <a:alpha val="24705"/>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spTree>
    <p:extLst>
      <p:ext uri="{BB962C8B-B14F-4D97-AF65-F5344CB8AC3E}">
        <p14:creationId xmlns:p14="http://schemas.microsoft.com/office/powerpoint/2010/main" val="2663171449"/>
      </p:ext>
    </p:extLst>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E7B1CA57B32DA4A874ECAE95FE035F8" ma:contentTypeVersion="15" ma:contentTypeDescription="Create a new document." ma:contentTypeScope="" ma:versionID="ef0f9f5e507edef7d8cfcc684def74f2">
  <xsd:schema xmlns:xsd="http://www.w3.org/2001/XMLSchema" xmlns:xs="http://www.w3.org/2001/XMLSchema" xmlns:p="http://schemas.microsoft.com/office/2006/metadata/properties" xmlns:ns1="http://schemas.microsoft.com/sharepoint/v3" xmlns:ns2="fa9255fb-88fa-4f32-89ea-2387746ae04f" xmlns:ns3="ef9b7d2b-f9bb-45a9-b84b-95232170fb67" targetNamespace="http://schemas.microsoft.com/office/2006/metadata/properties" ma:root="true" ma:fieldsID="b0bb9d27321ecb497f80eb60a609c021" ns1:_="" ns2:_="" ns3:_="">
    <xsd:import namespace="http://schemas.microsoft.com/sharepoint/v3"/>
    <xsd:import namespace="fa9255fb-88fa-4f32-89ea-2387746ae04f"/>
    <xsd:import namespace="ef9b7d2b-f9bb-45a9-b84b-95232170fb6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3:SharedWithUsers" minOccurs="0"/>
                <xsd:element ref="ns3:SharedWithDetails" minOccurs="0"/>
                <xsd:element ref="ns2:MediaServiceOCR" minOccurs="0"/>
                <xsd:element ref="ns2:MediaServiceLocation" minOccurs="0"/>
                <xsd:element ref="ns2:MediaServiceEventHashCode" minOccurs="0"/>
                <xsd:element ref="ns2:MediaServiceGenerationTime" minOccurs="0"/>
                <xsd:element ref="ns2:MediaServiceAutoKeyPoints" minOccurs="0"/>
                <xsd:element ref="ns2:MediaServiceKeyPoints" minOccurs="0"/>
                <xsd:element ref="ns1:_ip_UnifiedCompliancePolicyProperties" minOccurs="0"/>
                <xsd:element ref="ns1:_ip_UnifiedCompliancePolicyUIAc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a9255fb-88fa-4f32-89ea-2387746ae04f"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2"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f9b7d2b-f9bb-45a9-b84b-95232170fb67" elementFormDefault="qualified">
    <xsd:import namespace="http://schemas.microsoft.com/office/2006/documentManagement/types"/>
    <xsd:import namespace="http://schemas.microsoft.com/office/infopath/2007/PartnerControls"/>
    <xsd:element name="SharedWithUsers" ma:index="12"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SharedWithUsers xmlns="ef9b7d2b-f9bb-45a9-b84b-95232170fb67">
      <UserInfo>
        <DisplayName/>
        <AccountId xsi:nil="true"/>
        <AccountType/>
      </UserInfo>
    </SharedWithUsers>
    <MediaLengthInSeconds xmlns="fa9255fb-88fa-4f32-89ea-2387746ae04f" xsi:nil="true"/>
  </documentManagement>
</p:properties>
</file>

<file path=customXml/itemProps1.xml><?xml version="1.0" encoding="utf-8"?>
<ds:datastoreItem xmlns:ds="http://schemas.openxmlformats.org/officeDocument/2006/customXml" ds:itemID="{C5922F2C-D35B-443B-9EB8-FC8E9D9E6CCF}"/>
</file>

<file path=customXml/itemProps2.xml><?xml version="1.0" encoding="utf-8"?>
<ds:datastoreItem xmlns:ds="http://schemas.openxmlformats.org/officeDocument/2006/customXml" ds:itemID="{63C1F6DE-4E45-4284-B595-C47BB1BEAFB7}">
  <ds:schemaRefs>
    <ds:schemaRef ds:uri="http://schemas.microsoft.com/sharepoint/v3/contenttype/forms"/>
  </ds:schemaRefs>
</ds:datastoreItem>
</file>

<file path=customXml/itemProps3.xml><?xml version="1.0" encoding="utf-8"?>
<ds:datastoreItem xmlns:ds="http://schemas.openxmlformats.org/officeDocument/2006/customXml" ds:itemID="{41C1A7D4-916B-4751-BD84-73AD9DCF5560}">
  <ds:schemaRefs>
    <ds:schemaRef ds:uri="http://purl.org/dc/terms/"/>
    <ds:schemaRef ds:uri="http://schemas.microsoft.com/sharepoint/v3"/>
    <ds:schemaRef ds:uri="http://schemas.openxmlformats.org/package/2006/metadata/core-properties"/>
    <ds:schemaRef ds:uri="fa9255fb-88fa-4f32-89ea-2387746ae04f"/>
    <ds:schemaRef ds:uri="http://schemas.microsoft.com/office/2006/metadata/properties"/>
    <ds:schemaRef ds:uri="http://purl.org/dc/dcmitype/"/>
    <ds:schemaRef ds:uri="http://schemas.microsoft.com/office/2006/documentManagement/types"/>
    <ds:schemaRef ds:uri="http://www.w3.org/XML/1998/namespace"/>
    <ds:schemaRef ds:uri="http://schemas.microsoft.com/office/infopath/2007/PartnerControls"/>
    <ds:schemaRef ds:uri="ef9b7d2b-f9bb-45a9-b84b-95232170fb67"/>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2699</TotalTime>
  <Words>484</Words>
  <Application>Microsoft Office PowerPoint</Application>
  <PresentationFormat>Widescreen</PresentationFormat>
  <Paragraphs>40</Paragraphs>
  <Slides>7</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Quicksand</vt:lpstr>
      <vt:lpstr>Office Theme</vt:lpstr>
      <vt:lpstr>Right to feel safe and the right to kindness, love, and to feel included</vt:lpstr>
      <vt:lpstr>PowerPoint Presentation</vt:lpstr>
      <vt:lpstr>A few quotes gathered from children during the Charter creation process:</vt:lpstr>
      <vt:lpstr>Explaining the Right</vt:lpstr>
      <vt:lpstr>Questions to think about or discuss:</vt:lpstr>
      <vt:lpstr>Best Practice </vt:lpstr>
      <vt:lpstr>For more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Right to feel safe and the right to kindness, love, and to feel included</dc:title>
  <dc:creator>Taylor Morton</dc:creator>
  <cp:lastModifiedBy>Taylor Morton</cp:lastModifiedBy>
  <cp:revision>8</cp:revision>
  <dcterms:created xsi:type="dcterms:W3CDTF">2021-09-13T21:50:18Z</dcterms:created>
  <dcterms:modified xsi:type="dcterms:W3CDTF">2022-02-10T23:15:29Z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0x0101001E7B1CA57B32DA4A874ECAE95FE035F8</vt:lpwstr>
  </property>
  <property fmtid="{D5CDD505-2E9C-101B-9397-08002B2CF9AE}" pid="3" name="Order">
    <vt:r8>8978500</vt:r8>
  </property>
  <property fmtid="{D5CDD505-2E9C-101B-9397-08002B2CF9AE}" pid="4" name="TriggerFlowInfo">
    <vt:lpwstr/>
  </property>
  <property fmtid="{D5CDD505-2E9C-101B-9397-08002B2CF9AE}" pid="5" name="ComplianceAssetId">
    <vt:lpwstr/>
  </property>
  <property fmtid="{D5CDD505-2E9C-101B-9397-08002B2CF9AE}" pid="6" name="_ExtendedDescription">
    <vt:lpwstr/>
  </property>
</Properties>
</file>