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2"/>
  </p:notesMasterIdLst>
  <p:sldIdLst>
    <p:sldId id="256" r:id="rId5"/>
    <p:sldId id="257" r:id="rId6"/>
    <p:sldId id="268" r:id="rId7"/>
    <p:sldId id="258" r:id="rId8"/>
    <p:sldId id="260" r:id="rId9"/>
    <p:sldId id="269" r:id="rId10"/>
    <p:sldId id="270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Quicksand" panose="020B0604020202020204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iTH8mSb1gcRgG6nAk1q/f8yY/QT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89DA30D-C761-04BC-25FB-236BB08F70F3}" name="Taylor Morton" initials="TM" userId="S::tmorton@equitas.org::430b1ca2-5a9d-457e-b93e-51c4e8d0fdf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FC42CB-005C-41D5-AB31-D7C12BCFEC0C}" v="4" dt="2021-09-22T16:52:35.2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60"/>
  </p:normalViewPr>
  <p:slideViewPr>
    <p:cSldViewPr snapToGrid="0">
      <p:cViewPr varScale="1">
        <p:scale>
          <a:sx n="77" d="100"/>
          <a:sy n="77" d="100"/>
        </p:scale>
        <p:origin x="90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7040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0" name="Google Shape;20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kidsinburnaby.ca/2019/11/burnaby-childrens-charter-endorsement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342900" y="355600"/>
            <a:ext cx="11563350" cy="61595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Diagram&#10;&#10;Description automatically generated">
            <a:extLst>
              <a:ext uri="{FF2B5EF4-FFF2-40B4-BE49-F238E27FC236}">
                <a16:creationId xmlns:a16="http://schemas.microsoft.com/office/drawing/2014/main" id="{0C587584-995F-4A4D-9785-595F5E0412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8" b="8361"/>
          <a:stretch/>
        </p:blipFill>
        <p:spPr bwMode="auto">
          <a:xfrm>
            <a:off x="1637780" y="355600"/>
            <a:ext cx="9310976" cy="6146800"/>
          </a:xfrm>
          <a:prstGeom prst="rect">
            <a:avLst/>
          </a:prstGeom>
          <a:noFill/>
        </p:spPr>
      </p:pic>
      <p:sp>
        <p:nvSpPr>
          <p:cNvPr id="86" name="Google Shape;86;p1"/>
          <p:cNvSpPr txBox="1">
            <a:spLocks noGrp="1"/>
          </p:cNvSpPr>
          <p:nvPr>
            <p:ph type="ctrTitle"/>
          </p:nvPr>
        </p:nvSpPr>
        <p:spPr>
          <a:xfrm>
            <a:off x="1524000" y="1459715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Quicksand"/>
              <a:buNone/>
            </a:pPr>
            <a:r>
              <a:rPr lang="en-CA" b="1" dirty="0" smtClean="0">
                <a:latin typeface="Quicksand"/>
                <a:ea typeface="Quicksand"/>
                <a:cs typeface="Quicksand"/>
                <a:sym typeface="Quicksand"/>
              </a:rPr>
              <a:t>The Right to a Clean Environment</a:t>
            </a:r>
            <a:endParaRPr b="1" dirty="0"/>
          </a:p>
        </p:txBody>
      </p:sp>
      <p:sp>
        <p:nvSpPr>
          <p:cNvPr id="87" name="Google Shape;87;p1"/>
          <p:cNvSpPr txBox="1">
            <a:spLocks noGrp="1"/>
          </p:cNvSpPr>
          <p:nvPr>
            <p:ph type="subTitle" idx="1"/>
          </p:nvPr>
        </p:nvSpPr>
        <p:spPr>
          <a:xfrm>
            <a:off x="1524000" y="3939390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1" dirty="0">
                <a:latin typeface="Quicksand"/>
                <a:ea typeface="Quicksand"/>
                <a:cs typeface="Quicksand"/>
                <a:sym typeface="Quicksand"/>
              </a:rPr>
              <a:t>Burnaby Charter Action Plan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1" dirty="0">
                <a:latin typeface="Quicksand"/>
                <a:ea typeface="Quicksand"/>
                <a:cs typeface="Quicksand"/>
                <a:sym typeface="Quicksand"/>
              </a:rPr>
              <a:t>2021</a:t>
            </a:r>
            <a:endParaRPr b="1" dirty="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/>
          <p:nvPr/>
        </p:nvSpPr>
        <p:spPr>
          <a:xfrm>
            <a:off x="342900" y="355600"/>
            <a:ext cx="11563350" cy="611505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>
            <a:spLocks noGrp="1"/>
          </p:cNvSpPr>
          <p:nvPr>
            <p:ph type="body" idx="1"/>
          </p:nvPr>
        </p:nvSpPr>
        <p:spPr>
          <a:xfrm>
            <a:off x="5985279" y="954306"/>
            <a:ext cx="4566013" cy="491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Quicksand" panose="020B0604020202020204" charset="0"/>
                <a:ea typeface="Calibri" panose="020F0502020204030204" pitchFamily="34" charset="0"/>
              </a:rPr>
              <a:t>The Burnaby Children’s Charter was developed in 2019 and included the voices of 250 children across Burnaby.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Quicksand" panose="020B0604020202020204" charset="0"/>
                <a:ea typeface="Calibri" panose="020F0502020204030204" pitchFamily="34" charset="0"/>
              </a:rPr>
              <a:t>The Charter was developed </a:t>
            </a:r>
            <a:r>
              <a:rPr lang="en-US" sz="1800" dirty="0">
                <a:solidFill>
                  <a:srgbClr val="000000"/>
                </a:solidFill>
                <a:latin typeface="Quicksand" panose="020B0604020202020204" charset="0"/>
                <a:ea typeface="Calibri" panose="020F0502020204030204" pitchFamily="34" charset="0"/>
              </a:rPr>
              <a:t>by the Burnaby Children’s Community table in partnership with Equitas a</a:t>
            </a:r>
            <a:r>
              <a:rPr lang="en-US" sz="1800" dirty="0">
                <a:solidFill>
                  <a:srgbClr val="000000"/>
                </a:solidFill>
                <a:effectLst/>
                <a:latin typeface="Quicksand" panose="020B0604020202020204" charset="0"/>
                <a:ea typeface="Calibri" panose="020F0502020204030204" pitchFamily="34" charset="0"/>
              </a:rPr>
              <a:t>nd is now </a:t>
            </a:r>
            <a:r>
              <a:rPr lang="en-US" sz="1800" dirty="0">
                <a:solidFill>
                  <a:srgbClr val="000000"/>
                </a:solidFill>
                <a:latin typeface="Quicksand" panose="020B0604020202020204" charset="0"/>
                <a:ea typeface="Calibri" panose="020F0502020204030204" pitchFamily="34" charset="0"/>
              </a:rPr>
              <a:t>in the action planning stage, with </a:t>
            </a:r>
            <a:r>
              <a:rPr lang="en-US" sz="1800" dirty="0">
                <a:solidFill>
                  <a:srgbClr val="000000"/>
                </a:solidFill>
                <a:latin typeface="Quicksand" panose="020B0604020202020204" charset="0"/>
                <a:ea typeface="Calibri" panose="020F0502020204030204" pitchFamily="34" charset="0"/>
                <a:hlinkClick r:id="rId3"/>
              </a:rPr>
              <a:t>multiple agencies</a:t>
            </a:r>
            <a:r>
              <a:rPr lang="en-US" sz="1800" dirty="0">
                <a:solidFill>
                  <a:srgbClr val="000000"/>
                </a:solidFill>
                <a:latin typeface="Quicksand" panose="020B0604020202020204" charset="0"/>
                <a:ea typeface="Calibri" panose="020F0502020204030204" pitchFamily="34" charset="0"/>
              </a:rPr>
              <a:t> having endorsed the Charter.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Quicksand" panose="020B0604020202020204" charset="0"/>
                <a:ea typeface="Calibri" panose="020F0502020204030204" pitchFamily="34" charset="0"/>
              </a:rPr>
              <a:t>This presentation is part of a year-long series where we will highlight the rights of the Charter each month and </a:t>
            </a:r>
            <a:r>
              <a:rPr lang="en-US" sz="1800" dirty="0">
                <a:latin typeface="Quicksand" panose="020B0604020202020204" charset="0"/>
                <a:ea typeface="Calibri" panose="020F0502020204030204" pitchFamily="34" charset="0"/>
              </a:rPr>
              <a:t>is intended </a:t>
            </a:r>
            <a:r>
              <a:rPr lang="en-US" sz="1800" dirty="0">
                <a:effectLst/>
                <a:latin typeface="Quicksand" panose="020B0604020202020204" charset="0"/>
                <a:ea typeface="Calibri" panose="020F0502020204030204" pitchFamily="34" charset="0"/>
              </a:rPr>
              <a:t>for adults who work with children and youth.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96" name="Google Shape;96;p2"/>
          <p:cNvGrpSpPr/>
          <p:nvPr/>
        </p:nvGrpSpPr>
        <p:grpSpPr>
          <a:xfrm>
            <a:off x="10640995" y="443169"/>
            <a:ext cx="1100831" cy="908923"/>
            <a:chOff x="10640995" y="443169"/>
            <a:chExt cx="1100831" cy="908923"/>
          </a:xfrm>
        </p:grpSpPr>
        <p:sp>
          <p:nvSpPr>
            <p:cNvPr id="97" name="Google Shape;97;p2"/>
            <p:cNvSpPr/>
            <p:nvPr/>
          </p:nvSpPr>
          <p:spPr>
            <a:xfrm rot="-4407344">
              <a:off x="10671175" y="653955"/>
              <a:ext cx="273050" cy="26670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 rot="1342919">
              <a:off x="11385549" y="485109"/>
              <a:ext cx="273050" cy="26670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 rot="4322394">
              <a:off x="11436350" y="1047750"/>
              <a:ext cx="273050" cy="26670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0" name="Google Shape;100;p2" descr="A picture containing timeli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1654" y="419100"/>
            <a:ext cx="3891967" cy="60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/>
          <p:nvPr/>
        </p:nvSpPr>
        <p:spPr>
          <a:xfrm>
            <a:off x="314325" y="299782"/>
            <a:ext cx="11563350" cy="624242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ctrTitle"/>
          </p:nvPr>
        </p:nvSpPr>
        <p:spPr>
          <a:xfrm>
            <a:off x="1003300" y="1667668"/>
            <a:ext cx="9144000" cy="70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Quicksand"/>
              <a:buNone/>
            </a:pPr>
            <a:r>
              <a:rPr lang="en-CA" sz="4000" b="1" dirty="0">
                <a:latin typeface="Quicksand"/>
                <a:ea typeface="Quicksand"/>
                <a:cs typeface="Quicksand"/>
                <a:sym typeface="Quicksand"/>
              </a:rPr>
              <a:t>A few quotes gathered from children during the Charter creation process:</a:t>
            </a:r>
            <a:endParaRPr sz="4000" b="1" dirty="0"/>
          </a:p>
        </p:txBody>
      </p:sp>
      <p:sp>
        <p:nvSpPr>
          <p:cNvPr id="108" name="Google Shape;108;p3"/>
          <p:cNvSpPr txBox="1">
            <a:spLocks noGrp="1"/>
          </p:cNvSpPr>
          <p:nvPr>
            <p:ph type="subTitle" idx="1"/>
          </p:nvPr>
        </p:nvSpPr>
        <p:spPr>
          <a:xfrm>
            <a:off x="1003300" y="2020887"/>
            <a:ext cx="10287000" cy="3943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CA" sz="2400" dirty="0">
              <a:solidFill>
                <a:srgbClr val="000000"/>
              </a:solidFill>
              <a:effectLst/>
              <a:latin typeface="Quicksand" panose="020B0604020202020204" charset="0"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CA" dirty="0">
              <a:solidFill>
                <a:srgbClr val="000000"/>
              </a:solidFill>
              <a:latin typeface="Quicksand" panose="020B0604020202020204" charset="0"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Quicksand" panose="020B0604020202020204" charset="0"/>
                <a:ea typeface="Calibri" panose="020F0502020204030204" pitchFamily="34" charset="0"/>
              </a:rPr>
              <a:t>“I like to collect caterpillars. I like flowers.”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 smtClean="0">
              <a:solidFill>
                <a:srgbClr val="000000"/>
              </a:solidFill>
              <a:effectLst/>
              <a:latin typeface="Quicksand" panose="020B0604020202020204" charset="0"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smtClean="0">
                <a:solidFill>
                  <a:srgbClr val="000000"/>
                </a:solidFill>
                <a:latin typeface="Quicksand" panose="020B0604020202020204" charset="0"/>
                <a:ea typeface="Calibri" panose="020F0502020204030204" pitchFamily="34" charset="0"/>
              </a:rPr>
              <a:t>“Stop people smoking”</a:t>
            </a:r>
            <a:endParaRPr lang="en-US" sz="2800" dirty="0">
              <a:effectLst/>
              <a:latin typeface="Quicksand" panose="020B0604020202020204" charset="0"/>
              <a:ea typeface="Calibri" panose="020F0502020204030204" pitchFamily="34" charset="0"/>
            </a:endParaRPr>
          </a:p>
        </p:txBody>
      </p:sp>
      <p:grpSp>
        <p:nvGrpSpPr>
          <p:cNvPr id="109" name="Google Shape;109;p3"/>
          <p:cNvGrpSpPr/>
          <p:nvPr/>
        </p:nvGrpSpPr>
        <p:grpSpPr>
          <a:xfrm>
            <a:off x="10640995" y="443169"/>
            <a:ext cx="1100831" cy="908923"/>
            <a:chOff x="10640995" y="443169"/>
            <a:chExt cx="1100831" cy="908923"/>
          </a:xfrm>
        </p:grpSpPr>
        <p:sp>
          <p:nvSpPr>
            <p:cNvPr id="110" name="Google Shape;110;p3"/>
            <p:cNvSpPr/>
            <p:nvPr/>
          </p:nvSpPr>
          <p:spPr>
            <a:xfrm rot="-4407344">
              <a:off x="10671175" y="653955"/>
              <a:ext cx="273050" cy="26670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 rot="1342919">
              <a:off x="11385549" y="485109"/>
              <a:ext cx="273050" cy="26670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 rot="4322394">
              <a:off x="11436350" y="1047750"/>
              <a:ext cx="273050" cy="26670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660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/>
          <p:nvPr/>
        </p:nvSpPr>
        <p:spPr>
          <a:xfrm>
            <a:off x="314325" y="309721"/>
            <a:ext cx="11563350" cy="624242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Chi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ctrTitle"/>
          </p:nvPr>
        </p:nvSpPr>
        <p:spPr>
          <a:xfrm>
            <a:off x="1003300" y="893763"/>
            <a:ext cx="9144000" cy="70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Quicksand"/>
              <a:buNone/>
            </a:pPr>
            <a:r>
              <a:rPr lang="en-CA" sz="5300" b="1" dirty="0">
                <a:latin typeface="Quicksand"/>
                <a:ea typeface="Quicksand"/>
                <a:cs typeface="Quicksand"/>
                <a:sym typeface="Quicksand"/>
              </a:rPr>
              <a:t>Explaining</a:t>
            </a:r>
            <a:r>
              <a:rPr lang="en-CA" dirty="0"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CA" b="1" dirty="0">
                <a:latin typeface="Quicksand"/>
                <a:ea typeface="Quicksand"/>
                <a:cs typeface="Quicksand"/>
                <a:sym typeface="Quicksand"/>
              </a:rPr>
              <a:t>the Right</a:t>
            </a:r>
            <a:endParaRPr b="1" dirty="0"/>
          </a:p>
        </p:txBody>
      </p:sp>
      <p:grpSp>
        <p:nvGrpSpPr>
          <p:cNvPr id="109" name="Google Shape;109;p3"/>
          <p:cNvGrpSpPr/>
          <p:nvPr/>
        </p:nvGrpSpPr>
        <p:grpSpPr>
          <a:xfrm>
            <a:off x="10640995" y="443169"/>
            <a:ext cx="1100831" cy="908923"/>
            <a:chOff x="10640995" y="443169"/>
            <a:chExt cx="1100831" cy="908923"/>
          </a:xfrm>
        </p:grpSpPr>
        <p:sp>
          <p:nvSpPr>
            <p:cNvPr id="110" name="Google Shape;110;p3"/>
            <p:cNvSpPr/>
            <p:nvPr/>
          </p:nvSpPr>
          <p:spPr>
            <a:xfrm rot="-4407344">
              <a:off x="10671175" y="653955"/>
              <a:ext cx="273050" cy="26670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 rot="1342919">
              <a:off x="11385549" y="485109"/>
              <a:ext cx="273050" cy="26670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 rot="4322394">
              <a:off x="11436350" y="1047750"/>
              <a:ext cx="273050" cy="26670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003300" y="2184242"/>
            <a:ext cx="105062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Quicksand" panose="020B0604020202020204" charset="0"/>
              </a:rPr>
              <a:t>Children expressed their appreciation for being outside in nature and enjoying the clean air. They like that their communities have parks and trees.</a:t>
            </a:r>
            <a:endParaRPr lang="en-US" sz="3000" dirty="0">
              <a:latin typeface="Quicksand" panose="020B0604020202020204" charset="0"/>
            </a:endParaRPr>
          </a:p>
          <a:p>
            <a:endParaRPr lang="en-US" sz="3000" dirty="0" smtClean="0">
              <a:latin typeface="Quicksand" panose="020B0604020202020204" charset="0"/>
            </a:endParaRPr>
          </a:p>
          <a:p>
            <a:r>
              <a:rPr lang="en-US" sz="3000" dirty="0" smtClean="0">
                <a:latin typeface="Quicksand" panose="020B0604020202020204" charset="0"/>
              </a:rPr>
              <a:t>Children mentioned smoking, vaping and pollution as activities they do not like in their communities. They want adults to know so they can help contribute to making the air cleaner.  </a:t>
            </a:r>
            <a:endParaRPr lang="en-CA" sz="3000" dirty="0">
              <a:latin typeface="Quicksand" panose="020B06040202020202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"/>
          <p:cNvSpPr/>
          <p:nvPr/>
        </p:nvSpPr>
        <p:spPr>
          <a:xfrm>
            <a:off x="342900" y="355600"/>
            <a:ext cx="11563350" cy="611505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5"/>
          <p:cNvSpPr txBox="1">
            <a:spLocks noGrp="1"/>
          </p:cNvSpPr>
          <p:nvPr>
            <p:ph type="ctrTitle"/>
          </p:nvPr>
        </p:nvSpPr>
        <p:spPr>
          <a:xfrm>
            <a:off x="838876" y="1352092"/>
            <a:ext cx="9144000" cy="70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Quicksand"/>
              <a:buNone/>
            </a:pPr>
            <a:r>
              <a:rPr lang="en-CA" sz="4800" b="1" dirty="0">
                <a:latin typeface="Quicksand"/>
                <a:ea typeface="Quicksand"/>
                <a:cs typeface="Quicksand"/>
                <a:sym typeface="Quicksand"/>
              </a:rPr>
              <a:t>Questions to think about or discuss:</a:t>
            </a:r>
            <a:endParaRPr sz="4800" b="1" dirty="0"/>
          </a:p>
        </p:txBody>
      </p:sp>
      <p:grpSp>
        <p:nvGrpSpPr>
          <p:cNvPr id="133" name="Google Shape;133;p5"/>
          <p:cNvGrpSpPr/>
          <p:nvPr/>
        </p:nvGrpSpPr>
        <p:grpSpPr>
          <a:xfrm>
            <a:off x="10640995" y="443169"/>
            <a:ext cx="1100831" cy="908923"/>
            <a:chOff x="10640995" y="443169"/>
            <a:chExt cx="1100831" cy="908923"/>
          </a:xfrm>
        </p:grpSpPr>
        <p:sp>
          <p:nvSpPr>
            <p:cNvPr id="134" name="Google Shape;134;p5"/>
            <p:cNvSpPr/>
            <p:nvPr/>
          </p:nvSpPr>
          <p:spPr>
            <a:xfrm rot="-4407344">
              <a:off x="10671175" y="653955"/>
              <a:ext cx="273050" cy="26670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 rot="1342919">
              <a:off x="11385549" y="485109"/>
              <a:ext cx="273050" cy="26670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5"/>
            <p:cNvSpPr/>
            <p:nvPr/>
          </p:nvSpPr>
          <p:spPr>
            <a:xfrm rot="4322394">
              <a:off x="11436350" y="1047750"/>
              <a:ext cx="273050" cy="26670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57026" y="2348584"/>
            <a:ext cx="105650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Quicksand" panose="020B0604020202020204" charset="0"/>
              </a:rPr>
              <a:t>What are you seeing in the community in relation to this right?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>
              <a:latin typeface="Quicksand" panose="020B060402020202020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Quicksand" panose="020B0604020202020204" charset="0"/>
              </a:rPr>
              <a:t>As an adult supporting children, what is your responsibility to this right?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>
              <a:latin typeface="Quicksand" panose="020B060402020202020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Quicksand" panose="020B0604020202020204" charset="0"/>
              </a:rPr>
              <a:t>In what ways can we make program spaces a clean environment for children?</a:t>
            </a:r>
            <a:endParaRPr lang="en-CA" sz="2800" dirty="0">
              <a:latin typeface="Quicksand" panose="020B06040202020202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"/>
          <p:cNvSpPr/>
          <p:nvPr/>
        </p:nvSpPr>
        <p:spPr>
          <a:xfrm>
            <a:off x="342900" y="355600"/>
            <a:ext cx="11563350" cy="611505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5"/>
          <p:cNvSpPr txBox="1">
            <a:spLocks noGrp="1"/>
          </p:cNvSpPr>
          <p:nvPr>
            <p:ph type="ctrTitle"/>
          </p:nvPr>
        </p:nvSpPr>
        <p:spPr>
          <a:xfrm>
            <a:off x="838876" y="1014162"/>
            <a:ext cx="9144000" cy="70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Quicksand"/>
              <a:buNone/>
            </a:pPr>
            <a:r>
              <a:rPr lang="en-CA" sz="4800" b="1" dirty="0">
                <a:latin typeface="Quicksand"/>
                <a:ea typeface="Quicksand"/>
                <a:cs typeface="Quicksand"/>
                <a:sym typeface="Quicksand"/>
              </a:rPr>
              <a:t>Best Practice</a:t>
            </a:r>
            <a:endParaRPr sz="4800" b="1" dirty="0"/>
          </a:p>
        </p:txBody>
      </p:sp>
      <p:sp>
        <p:nvSpPr>
          <p:cNvPr id="132" name="Google Shape;132;p5"/>
          <p:cNvSpPr txBox="1">
            <a:spLocks noGrp="1"/>
          </p:cNvSpPr>
          <p:nvPr>
            <p:ph type="subTitle" idx="1"/>
          </p:nvPr>
        </p:nvSpPr>
        <p:spPr>
          <a:xfrm>
            <a:off x="981075" y="1958121"/>
            <a:ext cx="10287000" cy="3554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 smtClean="0">
                <a:latin typeface="Quicksand"/>
                <a:ea typeface="Quicksand"/>
                <a:cs typeface="Quicksand"/>
                <a:sym typeface="Quicksand"/>
              </a:rPr>
              <a:t>We may not have as much control over things like smoking or pollution in our program spaces, however we can still find ways to highlight this right with children we serve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 smtClean="0">
                <a:latin typeface="Quicksand"/>
                <a:ea typeface="Quicksand"/>
                <a:cs typeface="Quicksand"/>
                <a:sym typeface="Quicksand"/>
              </a:rPr>
              <a:t>By including children in helping to create a clean environment, we are bringing awareness to this right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 smtClean="0">
                <a:latin typeface="Quicksand"/>
                <a:ea typeface="Quicksand"/>
                <a:cs typeface="Quicksand"/>
                <a:sym typeface="Quicksand"/>
              </a:rPr>
              <a:t>Include children in tidying your space, practice frequent hand washing, and discuss what nature (parks, trees) mean to you as a group</a:t>
            </a:r>
            <a:endParaRPr lang="en-CA" dirty="0"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133" name="Google Shape;133;p5"/>
          <p:cNvGrpSpPr/>
          <p:nvPr/>
        </p:nvGrpSpPr>
        <p:grpSpPr>
          <a:xfrm>
            <a:off x="10640995" y="443169"/>
            <a:ext cx="1100831" cy="908923"/>
            <a:chOff x="10640995" y="443169"/>
            <a:chExt cx="1100831" cy="908923"/>
          </a:xfrm>
        </p:grpSpPr>
        <p:sp>
          <p:nvSpPr>
            <p:cNvPr id="134" name="Google Shape;134;p5"/>
            <p:cNvSpPr/>
            <p:nvPr/>
          </p:nvSpPr>
          <p:spPr>
            <a:xfrm rot="-4407344">
              <a:off x="10671175" y="653955"/>
              <a:ext cx="273050" cy="26670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 rot="1342919">
              <a:off x="11385549" y="485109"/>
              <a:ext cx="273050" cy="26670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5"/>
            <p:cNvSpPr/>
            <p:nvPr/>
          </p:nvSpPr>
          <p:spPr>
            <a:xfrm rot="4322394">
              <a:off x="11436350" y="1047750"/>
              <a:ext cx="273050" cy="26670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3677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"/>
          <p:cNvSpPr/>
          <p:nvPr/>
        </p:nvSpPr>
        <p:spPr>
          <a:xfrm>
            <a:off x="342900" y="355600"/>
            <a:ext cx="11563350" cy="611505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8"/>
          <p:cNvSpPr txBox="1">
            <a:spLocks noGrp="1"/>
          </p:cNvSpPr>
          <p:nvPr>
            <p:ph type="ctrTitle"/>
          </p:nvPr>
        </p:nvSpPr>
        <p:spPr>
          <a:xfrm>
            <a:off x="1003300" y="893763"/>
            <a:ext cx="9144000" cy="70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Quicksand"/>
              <a:buNone/>
            </a:pPr>
            <a:r>
              <a:rPr lang="en-US" sz="3600" b="1" dirty="0">
                <a:latin typeface="Quicksand" panose="020B0604020202020204" charset="0"/>
              </a:rPr>
              <a:t>For more information:</a:t>
            </a:r>
            <a:endParaRPr sz="4800" b="1" dirty="0"/>
          </a:p>
        </p:txBody>
      </p:sp>
      <p:sp>
        <p:nvSpPr>
          <p:cNvPr id="168" name="Google Shape;168;p8"/>
          <p:cNvSpPr txBox="1">
            <a:spLocks noGrp="1"/>
          </p:cNvSpPr>
          <p:nvPr>
            <p:ph type="subTitle" idx="1"/>
          </p:nvPr>
        </p:nvSpPr>
        <p:spPr>
          <a:xfrm>
            <a:off x="1003300" y="2020887"/>
            <a:ext cx="10287000" cy="3943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Quicksand" panose="020B0604020202020204" charset="0"/>
              </a:rPr>
              <a:t>Suzanne Vardy   -   </a:t>
            </a:r>
            <a:r>
              <a:rPr lang="en-US" sz="1800" b="0" i="0" u="none" strike="noStrike" baseline="0" dirty="0">
                <a:solidFill>
                  <a:srgbClr val="0462C1"/>
                </a:solidFill>
                <a:latin typeface="Quicksand" panose="020B0604020202020204" charset="0"/>
              </a:rPr>
              <a:t>Suzanne.Vardy@burnabyschools.ca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Quicksand" panose="020B0604020202020204" charset="0"/>
              </a:rPr>
              <a:t>Safe and Caring Schools Team - Burnaby School District </a:t>
            </a:r>
          </a:p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Quicksand" panose="020B0604020202020204" charset="0"/>
            </a:endParaRP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Quicksand" panose="020B0604020202020204" charset="0"/>
              </a:rPr>
              <a:t>Sheri Brattston   -   </a:t>
            </a:r>
            <a:r>
              <a:rPr lang="en-US" sz="1800" b="0" i="0" u="none" strike="noStrike" baseline="0" dirty="0">
                <a:solidFill>
                  <a:srgbClr val="0462C1"/>
                </a:solidFill>
                <a:latin typeface="Quicksand" panose="020B0604020202020204" charset="0"/>
              </a:rPr>
              <a:t>Sheri.brattston@burnabyschools.ca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Quicksand" panose="020B0604020202020204" charset="0"/>
              </a:rPr>
              <a:t>Managing Director, Community Education - Burnaby School District</a:t>
            </a:r>
          </a:p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Quicksand" panose="020B0604020202020204" charset="0"/>
            </a:endParaRP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Quicksand" panose="020B0604020202020204" charset="0"/>
              </a:rPr>
              <a:t>Gabriella Maio   -   </a:t>
            </a:r>
            <a:r>
              <a:rPr lang="en-US" sz="1800" b="0" i="0" u="none" strike="noStrike" baseline="0" dirty="0">
                <a:solidFill>
                  <a:srgbClr val="0462C1"/>
                </a:solidFill>
                <a:latin typeface="Quicksand" panose="020B0604020202020204" charset="0"/>
              </a:rPr>
              <a:t>Gabriella.Maio@gov.bc.ca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Quicksand" panose="020B0604020202020204" charset="0"/>
              </a:rPr>
              <a:t>Community Development Worker - Ministry of Children and Family Development </a:t>
            </a:r>
            <a:endParaRPr lang="en-US" b="1" dirty="0">
              <a:latin typeface="Quicksand" panose="020B0604020202020204" charset="0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b="1" dirty="0"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169" name="Google Shape;169;p8"/>
          <p:cNvGrpSpPr/>
          <p:nvPr/>
        </p:nvGrpSpPr>
        <p:grpSpPr>
          <a:xfrm>
            <a:off x="10640995" y="443169"/>
            <a:ext cx="1100831" cy="908923"/>
            <a:chOff x="10640995" y="443169"/>
            <a:chExt cx="1100831" cy="908923"/>
          </a:xfrm>
        </p:grpSpPr>
        <p:sp>
          <p:nvSpPr>
            <p:cNvPr id="170" name="Google Shape;170;p8"/>
            <p:cNvSpPr/>
            <p:nvPr/>
          </p:nvSpPr>
          <p:spPr>
            <a:xfrm rot="-4407344">
              <a:off x="10671175" y="653955"/>
              <a:ext cx="273050" cy="26670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8"/>
            <p:cNvSpPr/>
            <p:nvPr/>
          </p:nvSpPr>
          <p:spPr>
            <a:xfrm rot="1342919">
              <a:off x="11385549" y="485109"/>
              <a:ext cx="273050" cy="26670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8"/>
            <p:cNvSpPr/>
            <p:nvPr/>
          </p:nvSpPr>
          <p:spPr>
            <a:xfrm rot="4322394">
              <a:off x="11436350" y="1047750"/>
              <a:ext cx="273050" cy="26670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3171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2710720-1a0b-4202-a9f6-f88460038601">
      <UserInfo>
        <DisplayName/>
        <AccountId xsi:nil="true"/>
        <AccountType/>
      </UserInfo>
    </SharedWithUsers>
    <MediaLengthInSeconds xmlns="de36c73f-2ad0-4e7f-ae0a-657e56a8131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6B3D1A5C9A0942915357FCCDD493C2" ma:contentTypeVersion="14" ma:contentTypeDescription="Create a new document." ma:contentTypeScope="" ma:versionID="2573644c0d29aa75563a26e1c3eb8dea">
  <xsd:schema xmlns:xsd="http://www.w3.org/2001/XMLSchema" xmlns:xs="http://www.w3.org/2001/XMLSchema" xmlns:p="http://schemas.microsoft.com/office/2006/metadata/properties" xmlns:ns3="de36c73f-2ad0-4e7f-ae0a-657e56a81310" xmlns:ns4="e2710720-1a0b-4202-a9f6-f88460038601" targetNamespace="http://schemas.microsoft.com/office/2006/metadata/properties" ma:root="true" ma:fieldsID="715624d04622aa5be0cfebeb4e93f482" ns3:_="" ns4:_="">
    <xsd:import namespace="de36c73f-2ad0-4e7f-ae0a-657e56a81310"/>
    <xsd:import namespace="e2710720-1a0b-4202-a9f6-f8846003860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36c73f-2ad0-4e7f-ae0a-657e56a813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710720-1a0b-4202-a9f6-f8846003860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C1A7D4-916B-4751-BD84-73AD9DCF5560}">
  <ds:schemaRefs>
    <ds:schemaRef ds:uri="de36c73f-2ad0-4e7f-ae0a-657e56a81310"/>
    <ds:schemaRef ds:uri="http://purl.org/dc/dcmitype/"/>
    <ds:schemaRef ds:uri="http://schemas.microsoft.com/office/infopath/2007/PartnerControls"/>
    <ds:schemaRef ds:uri="e2710720-1a0b-4202-a9f6-f88460038601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3C1F6DE-4E45-4284-B595-C47BB1BEAF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F088DE-DA76-4A98-B144-B174ACEF44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36c73f-2ad0-4e7f-ae0a-657e56a81310"/>
    <ds:schemaRef ds:uri="e2710720-1a0b-4202-a9f6-f884600386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354</Words>
  <Application>Microsoft Office PowerPoint</Application>
  <PresentationFormat>Widescreen</PresentationFormat>
  <Paragraphs>37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Quicksand</vt:lpstr>
      <vt:lpstr>Arial</vt:lpstr>
      <vt:lpstr>Office Theme</vt:lpstr>
      <vt:lpstr>The Right to a Clean Environment</vt:lpstr>
      <vt:lpstr>PowerPoint Presentation</vt:lpstr>
      <vt:lpstr>A few quotes gathered from children during the Charter creation process:</vt:lpstr>
      <vt:lpstr>Explaining the Right</vt:lpstr>
      <vt:lpstr>Questions to think about or discuss:</vt:lpstr>
      <vt:lpstr>Best Practice</vt:lpstr>
      <vt:lpstr>For more information: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Right to a Clean Environment</dc:title>
  <dc:creator>Taylor Morton</dc:creator>
  <cp:lastModifiedBy>Taylor Morton</cp:lastModifiedBy>
  <cp:revision>9</cp:revision>
  <dcterms:created xsi:type="dcterms:W3CDTF">2021-09-13T21:50:18Z</dcterms:created>
  <dcterms:modified xsi:type="dcterms:W3CDTF">2022-04-19T20:55:44Z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0x0101000C6B3D1A5C9A0942915357FCCDD493C2</vt:lpwstr>
  </property>
  <property fmtid="{D5CDD505-2E9C-101B-9397-08002B2CF9AE}" pid="3" name="Order">
    <vt:r8>8978500</vt:r8>
  </property>
  <property fmtid="{D5CDD505-2E9C-101B-9397-08002B2CF9AE}" pid="4" name="TriggerFlowInfo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</Properties>
</file>